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4169" r:id="rId3"/>
  </p:sldMasterIdLst>
  <p:notesMasterIdLst>
    <p:notesMasterId r:id="rId81"/>
  </p:notesMasterIdLst>
  <p:handoutMasterIdLst>
    <p:handoutMasterId r:id="rId82"/>
  </p:handoutMasterIdLst>
  <p:sldIdLst>
    <p:sldId id="2684" r:id="rId4"/>
    <p:sldId id="3289" r:id="rId5"/>
    <p:sldId id="2186" r:id="rId6"/>
    <p:sldId id="1724" r:id="rId7"/>
    <p:sldId id="3740" r:id="rId8"/>
    <p:sldId id="3741" r:id="rId9"/>
    <p:sldId id="3587" r:id="rId10"/>
    <p:sldId id="3742" r:id="rId11"/>
    <p:sldId id="2237" r:id="rId12"/>
    <p:sldId id="3744" r:id="rId13"/>
    <p:sldId id="3743" r:id="rId14"/>
    <p:sldId id="3586" r:id="rId15"/>
    <p:sldId id="3583" r:id="rId16"/>
    <p:sldId id="3569" r:id="rId17"/>
    <p:sldId id="3582" r:id="rId18"/>
    <p:sldId id="3591" r:id="rId19"/>
    <p:sldId id="3593" r:id="rId20"/>
    <p:sldId id="3592" r:id="rId21"/>
    <p:sldId id="3594" r:id="rId22"/>
    <p:sldId id="3599" r:id="rId23"/>
    <p:sldId id="3556" r:id="rId24"/>
    <p:sldId id="2592" r:id="rId25"/>
    <p:sldId id="3554" r:id="rId26"/>
    <p:sldId id="3745" r:id="rId27"/>
    <p:sldId id="3597" r:id="rId28"/>
    <p:sldId id="3598" r:id="rId29"/>
    <p:sldId id="3600" r:id="rId30"/>
    <p:sldId id="1861" r:id="rId31"/>
    <p:sldId id="3002" r:id="rId32"/>
    <p:sldId id="3564" r:id="rId33"/>
    <p:sldId id="3585" r:id="rId34"/>
    <p:sldId id="2048" r:id="rId35"/>
    <p:sldId id="476" r:id="rId36"/>
    <p:sldId id="3581" r:id="rId37"/>
    <p:sldId id="3565" r:id="rId38"/>
    <p:sldId id="3566" r:id="rId39"/>
    <p:sldId id="3563" r:id="rId40"/>
    <p:sldId id="3552" r:id="rId41"/>
    <p:sldId id="3558" r:id="rId42"/>
    <p:sldId id="3555" r:id="rId43"/>
    <p:sldId id="1975" r:id="rId44"/>
    <p:sldId id="2390" r:id="rId45"/>
    <p:sldId id="3559" r:id="rId46"/>
    <p:sldId id="3024" r:id="rId47"/>
    <p:sldId id="3560" r:id="rId48"/>
    <p:sldId id="2990" r:id="rId49"/>
    <p:sldId id="1711" r:id="rId50"/>
    <p:sldId id="3553" r:id="rId51"/>
    <p:sldId id="1927" r:id="rId52"/>
    <p:sldId id="846" r:id="rId53"/>
    <p:sldId id="3596" r:id="rId54"/>
    <p:sldId id="583" r:id="rId55"/>
    <p:sldId id="606" r:id="rId56"/>
    <p:sldId id="581" r:id="rId57"/>
    <p:sldId id="582" r:id="rId58"/>
    <p:sldId id="597" r:id="rId59"/>
    <p:sldId id="313" r:id="rId60"/>
    <p:sldId id="448" r:id="rId61"/>
    <p:sldId id="588" r:id="rId62"/>
    <p:sldId id="591" r:id="rId63"/>
    <p:sldId id="593" r:id="rId64"/>
    <p:sldId id="594" r:id="rId65"/>
    <p:sldId id="586" r:id="rId66"/>
    <p:sldId id="452" r:id="rId67"/>
    <p:sldId id="595" r:id="rId68"/>
    <p:sldId id="600" r:id="rId69"/>
    <p:sldId id="598" r:id="rId70"/>
    <p:sldId id="599" r:id="rId71"/>
    <p:sldId id="454" r:id="rId72"/>
    <p:sldId id="601" r:id="rId73"/>
    <p:sldId id="2966" r:id="rId74"/>
    <p:sldId id="3228" r:id="rId75"/>
    <p:sldId id="2967" r:id="rId76"/>
    <p:sldId id="3567" r:id="rId77"/>
    <p:sldId id="2395" r:id="rId78"/>
    <p:sldId id="2389" r:id="rId79"/>
    <p:sldId id="3562" r:id="rId80"/>
  </p:sldIdLst>
  <p:sldSz cx="9144000" cy="6858000" type="screen4x3"/>
  <p:notesSz cx="6858000" cy="99472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Автоматизация" id="{F49A43B4-7ED7-4485-8D0C-D3B60AC19F94}">
          <p14:sldIdLst>
            <p14:sldId id="2684"/>
            <p14:sldId id="3289"/>
            <p14:sldId id="2186"/>
            <p14:sldId id="1724"/>
            <p14:sldId id="3740"/>
            <p14:sldId id="3741"/>
            <p14:sldId id="3587"/>
            <p14:sldId id="3742"/>
            <p14:sldId id="2237"/>
            <p14:sldId id="3744"/>
            <p14:sldId id="3743"/>
            <p14:sldId id="3586"/>
            <p14:sldId id="3583"/>
            <p14:sldId id="3569"/>
            <p14:sldId id="3582"/>
            <p14:sldId id="3591"/>
            <p14:sldId id="3593"/>
            <p14:sldId id="3592"/>
            <p14:sldId id="3594"/>
            <p14:sldId id="3599"/>
            <p14:sldId id="3556"/>
            <p14:sldId id="2592"/>
            <p14:sldId id="3554"/>
            <p14:sldId id="3745"/>
            <p14:sldId id="3597"/>
            <p14:sldId id="3598"/>
            <p14:sldId id="3600"/>
            <p14:sldId id="1861"/>
            <p14:sldId id="3002"/>
            <p14:sldId id="3564"/>
            <p14:sldId id="3585"/>
            <p14:sldId id="2048"/>
            <p14:sldId id="476"/>
            <p14:sldId id="3581"/>
            <p14:sldId id="3565"/>
            <p14:sldId id="3566"/>
            <p14:sldId id="3563"/>
            <p14:sldId id="3552"/>
            <p14:sldId id="3558"/>
            <p14:sldId id="3555"/>
            <p14:sldId id="1975"/>
            <p14:sldId id="2390"/>
            <p14:sldId id="3559"/>
            <p14:sldId id="3024"/>
            <p14:sldId id="3560"/>
            <p14:sldId id="2990"/>
            <p14:sldId id="1711"/>
            <p14:sldId id="3553"/>
            <p14:sldId id="1927"/>
            <p14:sldId id="846"/>
          </p14:sldIdLst>
        </p14:section>
        <p14:section name="Архив" id="{BD4D5242-C00D-4543-8172-723109E0842D}">
          <p14:sldIdLst>
            <p14:sldId id="3596"/>
            <p14:sldId id="583"/>
            <p14:sldId id="606"/>
            <p14:sldId id="581"/>
            <p14:sldId id="582"/>
            <p14:sldId id="597"/>
            <p14:sldId id="313"/>
            <p14:sldId id="448"/>
            <p14:sldId id="588"/>
            <p14:sldId id="591"/>
            <p14:sldId id="593"/>
            <p14:sldId id="594"/>
            <p14:sldId id="586"/>
            <p14:sldId id="452"/>
            <p14:sldId id="595"/>
            <p14:sldId id="600"/>
            <p14:sldId id="598"/>
            <p14:sldId id="599"/>
            <p14:sldId id="454"/>
            <p14:sldId id="601"/>
            <p14:sldId id="2966"/>
            <p14:sldId id="3228"/>
            <p14:sldId id="2967"/>
            <p14:sldId id="3567"/>
            <p14:sldId id="2395"/>
            <p14:sldId id="2389"/>
            <p14:sldId id="3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4">
          <p15:clr>
            <a:srgbClr val="A4A3A4"/>
          </p15:clr>
        </p15:guide>
        <p15:guide id="4" pos="216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fatkin" initials="a" lastIdx="1" clrIdx="0"/>
  <p:cmAuthor id="1" name="lataf" initials="l" lastIdx="1" clrIdx="1">
    <p:extLst>
      <p:ext uri="{19B8F6BF-5375-455C-9EA6-DF929625EA0E}">
        <p15:presenceInfo xmlns:p15="http://schemas.microsoft.com/office/powerpoint/2012/main" userId="lata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CAE4"/>
    <a:srgbClr val="B5ECFD"/>
    <a:srgbClr val="476D1D"/>
    <a:srgbClr val="00823B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374" autoAdjust="0"/>
  </p:normalViewPr>
  <p:slideViewPr>
    <p:cSldViewPr>
      <p:cViewPr varScale="1">
        <p:scale>
          <a:sx n="87" d="100"/>
          <a:sy n="87" d="100"/>
        </p:scale>
        <p:origin x="72" y="106"/>
      </p:cViewPr>
      <p:guideLst>
        <p:guide orient="horz" pos="2160"/>
        <p:guide pos="2880"/>
        <p:guide pos="1338"/>
      </p:guideLst>
    </p:cSldViewPr>
  </p:slideViewPr>
  <p:outlineViewPr>
    <p:cViewPr>
      <p:scale>
        <a:sx n="33" d="100"/>
        <a:sy n="33" d="100"/>
      </p:scale>
      <p:origin x="0" y="1800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>
        <p:scale>
          <a:sx n="150" d="100"/>
          <a:sy n="150" d="100"/>
        </p:scale>
        <p:origin x="-414" y="402"/>
      </p:cViewPr>
      <p:guideLst>
        <p:guide orient="horz" pos="2880"/>
        <p:guide pos="2160"/>
        <p:guide orient="horz" pos="3134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33.xml"/><Relationship Id="rId18" Type="http://schemas.openxmlformats.org/officeDocument/2006/relationships/slide" Target="slides/slide41.xml"/><Relationship Id="rId26" Type="http://schemas.openxmlformats.org/officeDocument/2006/relationships/slide" Target="slides/slide54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46.xml"/><Relationship Id="rId34" Type="http://schemas.openxmlformats.org/officeDocument/2006/relationships/slide" Target="slides/slide62.xml"/><Relationship Id="rId42" Type="http://schemas.openxmlformats.org/officeDocument/2006/relationships/slide" Target="slides/slide70.xml"/><Relationship Id="rId47" Type="http://schemas.openxmlformats.org/officeDocument/2006/relationships/slide" Target="slides/slide77.xml"/><Relationship Id="rId7" Type="http://schemas.openxmlformats.org/officeDocument/2006/relationships/slide" Target="slides/slide9.xml"/><Relationship Id="rId12" Type="http://schemas.openxmlformats.org/officeDocument/2006/relationships/slide" Target="slides/slide32.xml"/><Relationship Id="rId17" Type="http://schemas.openxmlformats.org/officeDocument/2006/relationships/slide" Target="slides/slide38.xml"/><Relationship Id="rId25" Type="http://schemas.openxmlformats.org/officeDocument/2006/relationships/slide" Target="slides/slide53.xml"/><Relationship Id="rId33" Type="http://schemas.openxmlformats.org/officeDocument/2006/relationships/slide" Target="slides/slide61.xml"/><Relationship Id="rId38" Type="http://schemas.openxmlformats.org/officeDocument/2006/relationships/slide" Target="slides/slide66.xml"/><Relationship Id="rId46" Type="http://schemas.openxmlformats.org/officeDocument/2006/relationships/slide" Target="slides/slide74.xml"/><Relationship Id="rId2" Type="http://schemas.openxmlformats.org/officeDocument/2006/relationships/slide" Target="slides/slide3.xml"/><Relationship Id="rId16" Type="http://schemas.openxmlformats.org/officeDocument/2006/relationships/slide" Target="slides/slide37.xml"/><Relationship Id="rId20" Type="http://schemas.openxmlformats.org/officeDocument/2006/relationships/slide" Target="slides/slide45.xml"/><Relationship Id="rId29" Type="http://schemas.openxmlformats.org/officeDocument/2006/relationships/slide" Target="slides/slide57.xml"/><Relationship Id="rId41" Type="http://schemas.openxmlformats.org/officeDocument/2006/relationships/slide" Target="slides/slide69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30.xml"/><Relationship Id="rId24" Type="http://schemas.openxmlformats.org/officeDocument/2006/relationships/slide" Target="slides/slide52.xml"/><Relationship Id="rId32" Type="http://schemas.openxmlformats.org/officeDocument/2006/relationships/slide" Target="slides/slide60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3.xml"/><Relationship Id="rId5" Type="http://schemas.openxmlformats.org/officeDocument/2006/relationships/slide" Target="slides/slide6.xml"/><Relationship Id="rId15" Type="http://schemas.openxmlformats.org/officeDocument/2006/relationships/slide" Target="slides/slide35.xml"/><Relationship Id="rId23" Type="http://schemas.openxmlformats.org/officeDocument/2006/relationships/slide" Target="slides/slide50.xml"/><Relationship Id="rId28" Type="http://schemas.openxmlformats.org/officeDocument/2006/relationships/slide" Target="slides/slide56.xml"/><Relationship Id="rId36" Type="http://schemas.openxmlformats.org/officeDocument/2006/relationships/slide" Target="slides/slide64.xml"/><Relationship Id="rId10" Type="http://schemas.openxmlformats.org/officeDocument/2006/relationships/slide" Target="slides/slide29.xml"/><Relationship Id="rId19" Type="http://schemas.openxmlformats.org/officeDocument/2006/relationships/slide" Target="slides/slide44.xml"/><Relationship Id="rId31" Type="http://schemas.openxmlformats.org/officeDocument/2006/relationships/slide" Target="slides/slide59.xml"/><Relationship Id="rId44" Type="http://schemas.openxmlformats.org/officeDocument/2006/relationships/slide" Target="slides/slide72.xml"/><Relationship Id="rId4" Type="http://schemas.openxmlformats.org/officeDocument/2006/relationships/slide" Target="slides/slide5.xml"/><Relationship Id="rId9" Type="http://schemas.openxmlformats.org/officeDocument/2006/relationships/slide" Target="slides/slide20.xml"/><Relationship Id="rId14" Type="http://schemas.openxmlformats.org/officeDocument/2006/relationships/slide" Target="slides/slide34.xml"/><Relationship Id="rId22" Type="http://schemas.openxmlformats.org/officeDocument/2006/relationships/slide" Target="slides/slide48.xml"/><Relationship Id="rId27" Type="http://schemas.openxmlformats.org/officeDocument/2006/relationships/slide" Target="slides/slide55.xml"/><Relationship Id="rId30" Type="http://schemas.openxmlformats.org/officeDocument/2006/relationships/slide" Target="slides/slide58.xml"/><Relationship Id="rId35" Type="http://schemas.openxmlformats.org/officeDocument/2006/relationships/slide" Target="slides/slide63.xml"/><Relationship Id="rId43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ission\3.&#1041;&#1080;&#1079;&#1085;&#1077;&#1089;\Job\&#1062;&#1077;&#1085;&#1090;&#1088;%20&#1040;&#1083;&#1084;&#1072;&#1079;&#1086;&#1074;&#1072;\&#1053;&#1048;&#1056;\&#1053;&#1048;&#1056;%202022\&#1040;&#1090;&#1072;&#1084;&#1072;&#1085;%20&#1040;&#1083;&#1077;&#1082;&#1089;&#1072;&#1085;&#1076;&#1088;%20120%20&#1075;&#1088;\code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41929122200379931"/>
          <c:y val="7.1390680624145539E-2"/>
          <c:w val="0.55219817173665731"/>
          <c:h val="0.873745366209030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quantity!$C$1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quantity!$B$2:$B$20</c:f>
              <c:strCache>
                <c:ptCount val="16"/>
                <c:pt idx="0">
                  <c:v>Семинары раньше лекций</c:v>
                </c:pt>
                <c:pt idx="1">
                  <c:v>Расписание не согласовано с электричками</c:v>
                </c:pt>
                <c:pt idx="2">
                  <c:v>Много лекций в один день</c:v>
                </c:pt>
                <c:pt idx="3">
                  <c:v>Семинары по нескольким профильным предметам в один день</c:v>
                </c:pt>
                <c:pt idx="4">
                  <c:v>Семинары по нескольким профильным предмета в одной части недели</c:v>
                </c:pt>
                <c:pt idx="5">
                  <c:v>Непонятное расписание (сложности с поиском и ориентировкой)</c:v>
                </c:pt>
                <c:pt idx="6">
                  <c:v>Отсутствие расписания в личном кабинете или мудле</c:v>
                </c:pt>
                <c:pt idx="7">
                  <c:v>Отсутствие своевременного оповещения о переносах занятий</c:v>
                </c:pt>
                <c:pt idx="8">
                  <c:v>Много занятий в Солнечном</c:v>
                </c:pt>
                <c:pt idx="9">
                  <c:v>Наличие окон в  дневном расписании</c:v>
                </c:pt>
                <c:pt idx="10">
                  <c:v>Много семинаров в  один день</c:v>
                </c:pt>
                <c:pt idx="11">
                  <c:v>Частые перемены в расписании</c:v>
                </c:pt>
                <c:pt idx="12">
                  <c:v>Наложение пар (ошибки расписания)</c:v>
                </c:pt>
                <c:pt idx="13">
                  <c:v>Большие временные промежутки между лекциями и ПЗ</c:v>
                </c:pt>
                <c:pt idx="14">
                  <c:v>Высокая нагрузка на субботу</c:v>
                </c:pt>
                <c:pt idx="15">
                  <c:v>Очность лекций</c:v>
                </c:pt>
              </c:strCache>
            </c:strRef>
          </c:cat>
          <c:val>
            <c:numRef>
              <c:f>quantity!$C$2:$C$20</c:f>
            </c:numRef>
          </c:val>
          <c:extLst>
            <c:ext xmlns:c16="http://schemas.microsoft.com/office/drawing/2014/chart" uri="{C3380CC4-5D6E-409C-BE32-E72D297353CC}">
              <c16:uniqueId val="{00000000-2545-4A9E-BBBE-A67B7F6E228D}"/>
            </c:ext>
          </c:extLst>
        </c:ser>
        <c:ser>
          <c:idx val="1"/>
          <c:order val="1"/>
          <c:tx>
            <c:strRef>
              <c:f>quantity!$D$1</c:f>
              <c:strCache>
                <c:ptCount val="1"/>
                <c:pt idx="0">
                  <c:v>fraction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quantity!$B$2:$B$20</c:f>
              <c:strCache>
                <c:ptCount val="16"/>
                <c:pt idx="0">
                  <c:v>Семинары раньше лекций</c:v>
                </c:pt>
                <c:pt idx="1">
                  <c:v>Расписание не согласовано с электричками</c:v>
                </c:pt>
                <c:pt idx="2">
                  <c:v>Много лекций в один день</c:v>
                </c:pt>
                <c:pt idx="3">
                  <c:v>Семинары по нескольким профильным предметам в один день</c:v>
                </c:pt>
                <c:pt idx="4">
                  <c:v>Семинары по нескольким профильным предмета в одной части недели</c:v>
                </c:pt>
                <c:pt idx="5">
                  <c:v>Непонятное расписание (сложности с поиском и ориентировкой)</c:v>
                </c:pt>
                <c:pt idx="6">
                  <c:v>Отсутствие расписания в личном кабинете или мудле</c:v>
                </c:pt>
                <c:pt idx="7">
                  <c:v>Отсутствие своевременного оповещения о переносах занятий</c:v>
                </c:pt>
                <c:pt idx="8">
                  <c:v>Много занятий в Солнечном</c:v>
                </c:pt>
                <c:pt idx="9">
                  <c:v>Наличие окон в  дневном расписании</c:v>
                </c:pt>
                <c:pt idx="10">
                  <c:v>Много семинаров в  один день</c:v>
                </c:pt>
                <c:pt idx="11">
                  <c:v>Частые перемены в расписании</c:v>
                </c:pt>
                <c:pt idx="12">
                  <c:v>Наложение пар (ошибки расписания)</c:v>
                </c:pt>
                <c:pt idx="13">
                  <c:v>Большие временные промежутки между лекциями и ПЗ</c:v>
                </c:pt>
                <c:pt idx="14">
                  <c:v>Высокая нагрузка на субботу</c:v>
                </c:pt>
                <c:pt idx="15">
                  <c:v>Очность лекций</c:v>
                </c:pt>
              </c:strCache>
            </c:strRef>
          </c:cat>
          <c:val>
            <c:numRef>
              <c:f>quantity!$D$2:$D$20</c:f>
            </c:numRef>
          </c:val>
          <c:extLst>
            <c:ext xmlns:c16="http://schemas.microsoft.com/office/drawing/2014/chart" uri="{C3380CC4-5D6E-409C-BE32-E72D297353CC}">
              <c16:uniqueId val="{00000001-2545-4A9E-BBBE-A67B7F6E228D}"/>
            </c:ext>
          </c:extLst>
        </c:ser>
        <c:ser>
          <c:idx val="2"/>
          <c:order val="2"/>
          <c:tx>
            <c:strRef>
              <c:f>quantity!$E$1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quantity!$B$2:$B$20</c:f>
              <c:strCache>
                <c:ptCount val="16"/>
                <c:pt idx="0">
                  <c:v>Семинары раньше лекций</c:v>
                </c:pt>
                <c:pt idx="1">
                  <c:v>Расписание не согласовано с электричками</c:v>
                </c:pt>
                <c:pt idx="2">
                  <c:v>Много лекций в один день</c:v>
                </c:pt>
                <c:pt idx="3">
                  <c:v>Семинары по нескольким профильным предметам в один день</c:v>
                </c:pt>
                <c:pt idx="4">
                  <c:v>Семинары по нескольким профильным предмета в одной части недели</c:v>
                </c:pt>
                <c:pt idx="5">
                  <c:v>Непонятное расписание (сложности с поиском и ориентировкой)</c:v>
                </c:pt>
                <c:pt idx="6">
                  <c:v>Отсутствие расписания в личном кабинете или мудле</c:v>
                </c:pt>
                <c:pt idx="7">
                  <c:v>Отсутствие своевременного оповещения о переносах занятий</c:v>
                </c:pt>
                <c:pt idx="8">
                  <c:v>Много занятий в Солнечном</c:v>
                </c:pt>
                <c:pt idx="9">
                  <c:v>Наличие окон в  дневном расписании</c:v>
                </c:pt>
                <c:pt idx="10">
                  <c:v>Много семинаров в  один день</c:v>
                </c:pt>
                <c:pt idx="11">
                  <c:v>Частые перемены в расписании</c:v>
                </c:pt>
                <c:pt idx="12">
                  <c:v>Наложение пар (ошибки расписания)</c:v>
                </c:pt>
                <c:pt idx="13">
                  <c:v>Большие временные промежутки между лекциями и ПЗ</c:v>
                </c:pt>
                <c:pt idx="14">
                  <c:v>Высокая нагрузка на субботу</c:v>
                </c:pt>
                <c:pt idx="15">
                  <c:v>Очность лекций</c:v>
                </c:pt>
              </c:strCache>
            </c:strRef>
          </c:cat>
          <c:val>
            <c:numRef>
              <c:f>quantity!$E$2:$E$20</c:f>
              <c:numCache>
                <c:formatCode>0</c:formatCode>
                <c:ptCount val="16"/>
                <c:pt idx="0">
                  <c:v>17.365269461077844</c:v>
                </c:pt>
                <c:pt idx="1">
                  <c:v>13.17365269461078</c:v>
                </c:pt>
                <c:pt idx="2">
                  <c:v>11.676646706586826</c:v>
                </c:pt>
                <c:pt idx="3">
                  <c:v>9.2814371257485018</c:v>
                </c:pt>
                <c:pt idx="4">
                  <c:v>8.3832335329341312</c:v>
                </c:pt>
                <c:pt idx="5">
                  <c:v>5.6886227544910177</c:v>
                </c:pt>
                <c:pt idx="6">
                  <c:v>5.6886227544910177</c:v>
                </c:pt>
                <c:pt idx="7">
                  <c:v>4.7904191616766472</c:v>
                </c:pt>
                <c:pt idx="8">
                  <c:v>4.4910179640718564</c:v>
                </c:pt>
                <c:pt idx="9">
                  <c:v>3.5928143712574849</c:v>
                </c:pt>
                <c:pt idx="10">
                  <c:v>3.293413173652695</c:v>
                </c:pt>
                <c:pt idx="11">
                  <c:v>2.3952095808383236</c:v>
                </c:pt>
                <c:pt idx="12">
                  <c:v>2.3952095808383236</c:v>
                </c:pt>
                <c:pt idx="13">
                  <c:v>2.0958083832335328</c:v>
                </c:pt>
                <c:pt idx="14">
                  <c:v>2.0958083832335328</c:v>
                </c:pt>
                <c:pt idx="15">
                  <c:v>2.0958083832335328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45-4A9E-BBBE-A67B7F6E2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5907920"/>
        <c:axId val="385909232"/>
      </c:barChart>
      <c:catAx>
        <c:axId val="38590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5909232"/>
        <c:crosses val="autoZero"/>
        <c:auto val="1"/>
        <c:lblAlgn val="ctr"/>
        <c:lblOffset val="100"/>
        <c:noMultiLvlLbl val="0"/>
      </c:catAx>
      <c:valAx>
        <c:axId val="38590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590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04T17:46:03.05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7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r">
              <a:defRPr sz="1200"/>
            </a:lvl1pPr>
          </a:lstStyle>
          <a:p>
            <a:fld id="{66C376D6-5CEC-4AE9-A110-03E8D2C41FED}" type="datetimeFigureOut">
              <a:rPr lang="ru-RU" smtClean="0"/>
              <a:t>04.01.2023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7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r">
              <a:defRPr sz="1200"/>
            </a:lvl1pPr>
          </a:lstStyle>
          <a:p>
            <a:fld id="{54DA598D-F9B5-451C-AE83-7FA1D5E2D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7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7" y="2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/>
          <a:lstStyle>
            <a:lvl1pPr algn="r">
              <a:defRPr sz="1200"/>
            </a:lvl1pPr>
          </a:lstStyle>
          <a:p>
            <a:fld id="{432574A8-8F23-4F1B-9843-354EB8E7B8E2}" type="datetimeFigureOut">
              <a:rPr lang="ru-RU" smtClean="0"/>
              <a:pPr/>
              <a:t>04.01.2023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52" tIns="45926" rIns="91852" bIns="45926" rtlCol="0" anchor="ctr"/>
          <a:lstStyle/>
          <a:p>
            <a:r>
              <a:rPr lang="ru-RU" err="1"/>
              <a:t>енки</a:t>
            </a: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1" y="4724961"/>
            <a:ext cx="5486400" cy="4476274"/>
          </a:xfrm>
          <a:prstGeom prst="rect">
            <a:avLst/>
          </a:prstGeom>
        </p:spPr>
        <p:txBody>
          <a:bodyPr vert="horz" lIns="91852" tIns="45926" rIns="91852" bIns="45926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7" y="9448189"/>
            <a:ext cx="2971800" cy="497364"/>
          </a:xfrm>
          <a:prstGeom prst="rect">
            <a:avLst/>
          </a:prstGeom>
        </p:spPr>
        <p:txBody>
          <a:bodyPr vert="horz" lIns="91852" tIns="45926" rIns="91852" bIns="45926" rtlCol="0" anchor="b"/>
          <a:lstStyle>
            <a:lvl1pPr algn="r">
              <a:defRPr sz="1200"/>
            </a:lvl1pPr>
          </a:lstStyle>
          <a:p>
            <a:fld id="{89819D1A-1871-4D3D-9A32-D56A6FD988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9DBBA2-3EBB-45D2-B211-864CA4634C64}" type="slidenum">
              <a:rPr lang="ru-RU" altLang="ru-RU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ru-RU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912236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endParaRPr lang="ru-RU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10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440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4C4DC9-82D2-4EFC-89CF-20551A4A84D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964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endParaRPr lang="ru-RU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0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Относительное слабое звено Теория ограничений. Искать следующее слабое звено. Пароль – 12345  Младший</a:t>
            </a:r>
            <a:r>
              <a:rPr lang="ru-RU" baseline="0" dirty="0"/>
              <a:t> брат – скачивает халяву, отключит антивирусы.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22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1" y="4724962"/>
            <a:ext cx="5486400" cy="1256788"/>
          </a:xfrm>
        </p:spPr>
        <p:txBody>
          <a:bodyPr>
            <a:normAutofit fontScale="92500" lnSpcReduction="20000"/>
          </a:bodyPr>
          <a:lstStyle/>
          <a:p>
            <a:r>
              <a:rPr lang="ru-RU" sz="1400" b="1" i="1" dirty="0"/>
              <a:t>Цикл миссии: </a:t>
            </a:r>
            <a:r>
              <a:rPr lang="ru-RU" sz="1400" b="1" dirty="0"/>
              <a:t>Ограничение определяет Потребность в Ценности. После Оценки Потребности принимается Решение о Цели. Выбирается Система и Роль Субъекта для достижения Цели. После Мотивации Субъекта выбирается Модель Объекта воздействия и уровень  Доступа к Объекту.  Определяется Состояние и Этап  процедуры воздействия на Объект. Проводится планируемая Транзакция и Адаптация Действия. Ищется новое Ограничение Системы.</a:t>
            </a:r>
            <a:endParaRPr lang="en-US" sz="1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22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ADEBA-053A-4F22-B606-DCCBA056FBA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34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Россия  - 2 стадия. Скальпель – квалифицированный .Замена квалифицированных  работников – на роботизированные системы</a:t>
            </a:r>
            <a:r>
              <a:rPr lang="ru-RU" baseline="0" dirty="0"/>
              <a:t>  Робот Да Винчи + ИИ.</a:t>
            </a:r>
            <a:r>
              <a:rPr lang="en-US" baseline="0" dirty="0"/>
              <a:t> </a:t>
            </a:r>
            <a:r>
              <a:rPr lang="ru-RU" baseline="0" dirty="0"/>
              <a:t>Легко переключиться. ¼ жизни – учеба. Революция в обучение. ИТ </a:t>
            </a:r>
            <a:r>
              <a:rPr lang="ru-RU" baseline="0" dirty="0">
                <a:sym typeface="Wingdings" pitchFamily="2" charset="2"/>
              </a:rPr>
              <a:t>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ru-RU" baseline="0" dirty="0">
                <a:sym typeface="Wingdings" pitchFamily="2" charset="2"/>
              </a:rPr>
              <a:t>Работник знания.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41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Устав – взаимодействие Клиентов социальной сети: Посетителя, КС, УЦ,РЦ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871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1A84-0EB4-4318-AAC2-7FB7D89523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4" y="9448184"/>
            <a:ext cx="2971800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27FF-1304-42CE-9712-05FAEF0ACDD7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85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r>
              <a:rPr lang="ru-RU" dirty="0"/>
              <a:t>…… </a:t>
            </a:r>
            <a:r>
              <a:rPr lang="ru-RU" b="1" dirty="0"/>
              <a:t>Проект создаётся таким  образом, что бы в любую единицу времени можно было его показать заказчику. Это значит, что в самом начале работы следует заложить самый базовый функционал (Ядро) и потом, позже, добавлять необходимые детали и работать над ними (Обвязка).</a:t>
            </a:r>
          </a:p>
          <a:p>
            <a:pPr indent="365177">
              <a:defRPr/>
            </a:pPr>
            <a:r>
              <a:rPr lang="ru-RU" b="1" dirty="0"/>
              <a:t> Это очень помогает во многих случаях. Например, если заказчик просит уже через неделю-две показать наработки по проекту или если сложно уложиться в заданные сроки.   Можно сразу видеть всю картинку целиком, и, возможно, окажется, что часть запланированного  ранее  функционала просто не нужна в этом проекте.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4915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DEAF0D-E90D-4500-8FC6-A5959A2880A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24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1A84-0EB4-4318-AAC2-7FB7D89523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4" y="9448184"/>
            <a:ext cx="2971800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27FF-1304-42CE-9712-05FAEF0ACDD7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51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3583">
              <a:defRPr/>
            </a:pP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29010-6CED-43B1-A60A-E5D32118034A}" type="slidenum">
              <a:rPr lang="ru-RU" smtClean="0">
                <a:solidFill>
                  <a:prstClr val="black"/>
                </a:solidFill>
              </a:rPr>
              <a:pPr/>
              <a:t>47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0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440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4C4DC9-82D2-4EFC-89CF-20551A4A84D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699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indent="363538">
              <a:spcBef>
                <a:spcPct val="0"/>
              </a:spcBef>
            </a:pPr>
            <a:endParaRPr lang="ru-RU" altLang="ru-RU" b="1" dirty="0"/>
          </a:p>
        </p:txBody>
      </p:sp>
      <p:sp>
        <p:nvSpPr>
          <p:cNvPr id="4710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A8B6F76-0E2F-4C2F-A608-6540AB8F9585}" type="slidenum">
              <a:rPr lang="ru-RU" altLang="ru-RU">
                <a:solidFill>
                  <a:prstClr val="black"/>
                </a:solidFill>
              </a:rPr>
              <a:pPr/>
              <a:t>49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9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09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416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492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706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29010-6CED-43B1-A60A-E5D32118034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08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331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28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Общая система. Несанкционированное</a:t>
            </a:r>
            <a:r>
              <a:rPr lang="ru-RU" baseline="0" dirty="0"/>
              <a:t> лицо. Примеры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19D1A-1871-4D3D-9A32-D56A6FD9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53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419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071648-CF4F-481D-B107-445C668EEF83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0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5018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79783-3B7A-4E9D-AB3E-182C256F36C4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423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72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00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Устав – взаимодействие Клиентов социальной сети: Посетителя, КС, УЦ,РЦ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FDDA5-9C37-473D-8B0D-E73934D1691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34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1A84-0EB4-4318-AAC2-7FB7D89523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4" y="9448184"/>
            <a:ext cx="2971800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927FF-1304-42CE-9712-05FAEF0ACDD7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03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D44B8A-0D9E-4F24-A1E4-5691DEE9608B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C1E9D-CFE0-44E8-9886-C773942C689E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9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A17F4E-EE4B-4AA7-8986-DA3CD64DD6C7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B93F9-0966-4C33-9A26-C4E3C8981113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438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D5B247-EC2C-4690-B827-642749599AB3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1077D1-3086-4056-A836-2F9BE1374CB5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43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9D4B-80B9-4A85-9E5C-930556EEBA72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10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0F842-4ABD-4568-AA95-D6166970D72F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44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D7DC-BC5E-4B34-AB04-8A1531268D70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2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FC30B-D4BD-4E7F-8A93-53C74ABADA78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510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973C-C90A-4564-B081-CD328F5208DF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97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DD93-7BE9-4BF2-B13C-363D50FFFA19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59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A83-47CD-48CA-AF4E-C2C4BAF407F7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02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AFF2-7893-4879-AB89-37258C505E45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0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20E7B8-3CB3-4C1A-99F8-1701383FFBA3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185F-C880-4057-844C-677EAB228BB2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04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7FB5-EE0A-47DB-9A8B-FC81409FF612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00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2B6-82AC-4F65-BEF7-0387D535050D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43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26CD-63AA-400A-B3A6-55409922EDAD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0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9D4B-80B9-4A85-9E5C-930556EEBA72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54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0F842-4ABD-4568-AA95-D6166970D72F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84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D7DC-BC5E-4B34-AB04-8A1531268D70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988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FC30B-D4BD-4E7F-8A93-53C74ABADA78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5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973C-C90A-4564-B081-CD328F5208DF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8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DD93-7BE9-4BF2-B13C-363D50FFFA19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54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A83-47CD-48CA-AF4E-C2C4BAF407F7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8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26D80C-AF4F-4922-A54A-F304B76EA271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F820FD-A832-456C-83F6-DC87AD7ACD86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84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AFF2-7893-4879-AB89-37258C505E45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72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7FB5-EE0A-47DB-9A8B-FC81409FF612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32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2B6-82AC-4F65-BEF7-0387D535050D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85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26CD-63AA-400A-B3A6-55409922EDAD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4D82D0-84DC-4AA5-897D-2BCE3EC19B78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9EB9D-6015-43F5-970D-EB5F8DE94AEC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2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F8F6D5-9D75-4602-8CC1-4505676CB26E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59C28-A314-4978-84FD-5C0B7B1E433A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0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25B053-E491-4BDE-B5A4-41C05DDC3375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33AA04-FE3F-4B18-9EBC-2E726589558D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8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5FF9AD-7EEE-45D6-887E-68A28D66EAD3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18D5C9-D8D4-4EF5-AE7E-4DE6D0F3950D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3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1D77C3-B52E-41F0-8186-0406D94C00CC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00B617-E73A-45D9-AC00-16B761F000D2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4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862CD6-AB12-4B71-83FA-9D3992267744}" type="datetime1">
              <a:rPr lang="ru-RU" smtClean="0">
                <a:solidFill>
                  <a:srgbClr val="FFFFFF"/>
                </a:solidFill>
              </a:rPr>
              <a:pPr>
                <a:defRPr/>
              </a:pPr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92F0F4-08FB-4F54-8174-F5E60BD9B5B7}" type="slidenum">
              <a:rPr lang="ru-RU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8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A17F4E-EE4B-4AA7-8986-DA3CD64DD6C7}" type="datetime1">
              <a:rPr lang="ru-RU" smtClean="0">
                <a:solidFill>
                  <a:srgbClr val="FFFFFF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04.01.2023</a:t>
            </a:fld>
            <a:endParaRPr lang="ru-RU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DB93F9-0966-4C33-9A26-C4E3C8981113}" type="slidenum">
              <a:rPr lang="ru-RU" smtClean="0">
                <a:solidFill>
                  <a:srgbClr val="FFFFFF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79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24C99B6-4C43-49D4-920D-DD69FAA4BE6F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2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24C99B6-4C43-49D4-920D-DD69FAA4BE6F}" type="datetime1">
              <a:rPr lang="ru-RU" smtClean="0">
                <a:solidFill>
                  <a:srgbClr val="FFFFFF"/>
                </a:solidFill>
              </a:rPr>
              <a:pPr/>
              <a:t>04.01.2023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5F3E586-5FD4-4BEF-86C2-17DF39B1715D}" type="slidenum">
              <a:rPr lang="ru-RU" smtClean="0">
                <a:solidFill>
                  <a:srgbClr val="FFFFFF"/>
                </a:solidFill>
              </a:rPr>
              <a:pPr/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69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Fatkin/UniversityScheduleControll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Fatkin/UniversityScheduleController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lexFatkin/UniversityScheduleControll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37"/>
          <p:cNvSpPr>
            <a:spLocks noChangeArrowheads="1"/>
          </p:cNvSpPr>
          <p:nvPr/>
        </p:nvSpPr>
        <p:spPr bwMode="auto">
          <a:xfrm>
            <a:off x="2069633" y="4410553"/>
            <a:ext cx="4519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altLang="ru-RU" sz="2400" b="1" dirty="0">
                <a:solidFill>
                  <a:srgbClr val="FFFFFF"/>
                </a:solidFill>
              </a:rPr>
              <a:t>fatkin_ayu@almazovcentre.ru </a:t>
            </a:r>
            <a:endParaRPr lang="ru-RU" altLang="ru-RU" sz="3600" b="1" dirty="0">
              <a:solidFill>
                <a:srgbClr val="FFFF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95536" y="3549697"/>
            <a:ext cx="8444558" cy="818589"/>
          </a:xfrm>
        </p:spPr>
        <p:txBody>
          <a:bodyPr anchor="ctr"/>
          <a:lstStyle/>
          <a:p>
            <a:pPr lvl="0" algn="ctr">
              <a:spcBef>
                <a:spcPts val="0"/>
              </a:spcBef>
            </a:pPr>
            <a:r>
              <a:rPr lang="ru-RU" sz="2800" b="1" cap="none" dirty="0"/>
              <a:t>Александр  Юрьевич Фатькин, </a:t>
            </a:r>
            <a:r>
              <a:rPr lang="ru-RU" altLang="ru-RU" sz="2800" b="1" cap="none" spc="0" dirty="0">
                <a:solidFill>
                  <a:srgbClr val="FFFFFF"/>
                </a:solidFill>
                <a:ea typeface="+mn-ea"/>
                <a:cs typeface="+mn-cs"/>
              </a:rPr>
              <a:t>к.х.н., доцент </a:t>
            </a:r>
            <a:endParaRPr lang="ru-RU" sz="2800" b="1" cap="none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154155"/>
            <a:ext cx="596618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57200" indent="-455613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ru-RU" sz="2400" b="1" dirty="0">
                <a:solidFill>
                  <a:srgbClr val="FFFFFF"/>
                </a:solidFill>
              </a:rPr>
              <a:t>Институт медицинского образования  ФБГУ</a:t>
            </a:r>
          </a:p>
          <a:p>
            <a:pPr algn="ctr"/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Национальный  медицинский</a:t>
            </a:r>
          </a:p>
          <a:p>
            <a:pPr algn="ctr"/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 </a:t>
            </a:r>
            <a:r>
              <a:rPr lang="ru-RU" altLang="ru-RU" sz="2400" b="1" u="sng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исследовательский</a:t>
            </a:r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 центр </a:t>
            </a:r>
            <a:b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</a:br>
            <a:r>
              <a:rPr lang="ru-RU" altLang="ru-RU" sz="2400" b="1" dirty="0">
                <a:solidFill>
                  <a:srgbClr val="FFFFFF"/>
                </a:solidFill>
                <a:ea typeface="Calibri" pitchFamily="34" charset="0"/>
                <a:cs typeface="Calibri" pitchFamily="34" charset="0"/>
              </a:rPr>
              <a:t>им. В.А. Алмазова</a:t>
            </a:r>
            <a:endParaRPr lang="ru-RU" altLang="ru-RU" sz="2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293" name="Номер слайда 2"/>
          <p:cNvSpPr txBox="1">
            <a:spLocks/>
          </p:cNvSpPr>
          <p:nvPr/>
        </p:nvSpPr>
        <p:spPr bwMode="auto">
          <a:xfrm>
            <a:off x="8262938" y="6461125"/>
            <a:ext cx="8651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9BE02C6-7E43-4D6E-9F02-4E222450D835}" type="slidenum">
              <a:rPr lang="ru-RU" altLang="ru-RU" sz="2800" b="1">
                <a:solidFill>
                  <a:srgbClr val="FFFF00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ru-RU" altLang="ru-RU" sz="2800" b="1" dirty="0">
              <a:solidFill>
                <a:srgbClr val="FFFF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75655" y="2055974"/>
            <a:ext cx="570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FFFF00"/>
                </a:solidFill>
              </a:rPr>
              <a:t>Нежелательные явления в расписании</a:t>
            </a:r>
            <a:endParaRPr lang="ru-RU" sz="4000" dirty="0">
              <a:solidFill>
                <a:srgbClr val="FFFFFF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19918" y="5062929"/>
            <a:ext cx="8580104" cy="6425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ru-RU" sz="2800" b="1" cap="none" dirty="0"/>
              <a:t>Александр  Атаман, </a:t>
            </a:r>
            <a:r>
              <a:rPr lang="ru-RU" altLang="ru-RU" sz="2800" b="1" cap="none" spc="0" dirty="0">
                <a:solidFill>
                  <a:srgbClr val="FFFFFF"/>
                </a:solidFill>
                <a:ea typeface="+mn-ea"/>
                <a:cs typeface="+mn-cs"/>
              </a:rPr>
              <a:t>студент 120 группы</a:t>
            </a:r>
            <a:endParaRPr lang="ru-RU" sz="2800" cap="none" dirty="0">
              <a:solidFill>
                <a:srgbClr val="FFFFFF"/>
              </a:solidFill>
            </a:endParaRPr>
          </a:p>
        </p:txBody>
      </p:sp>
      <p:pic>
        <p:nvPicPr>
          <p:cNvPr id="1026" name="Picture 2" descr="VA Almazo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1" t="-21443" r="35616" b="38826"/>
          <a:stretch/>
        </p:blipFill>
        <p:spPr bwMode="auto">
          <a:xfrm>
            <a:off x="7560529" y="-361507"/>
            <a:ext cx="1518554" cy="192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4092" y="1685926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FFFFFF"/>
                </a:solidFill>
              </a:rPr>
              <a:t>Владимир Андреевич Алмазов </a:t>
            </a:r>
          </a:p>
          <a:p>
            <a:pPr algn="ctr"/>
            <a:r>
              <a:rPr lang="ru-RU" b="1" dirty="0">
                <a:solidFill>
                  <a:srgbClr val="FFFFFF"/>
                </a:solidFill>
              </a:rPr>
              <a:t>1931-2001</a:t>
            </a:r>
          </a:p>
        </p:txBody>
      </p:sp>
      <p:sp>
        <p:nvSpPr>
          <p:cNvPr id="12" name="Rectangle 237">
            <a:extLst>
              <a:ext uri="{FF2B5EF4-FFF2-40B4-BE49-F238E27FC236}">
                <a16:creationId xmlns:a16="http://schemas.microsoft.com/office/drawing/2014/main" id="{A2BDC7EB-CAFE-4158-8F59-922EB8B2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544" y="5849235"/>
            <a:ext cx="3028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ru-RU" altLang="ru-RU" sz="2400" b="1" dirty="0">
                <a:solidFill>
                  <a:srgbClr val="FFC000"/>
                </a:solidFill>
              </a:rPr>
              <a:t>ataman-042@mail.ru </a:t>
            </a:r>
            <a:endParaRPr lang="ru-RU" altLang="ru-RU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61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Номер слайда 2"/>
          <p:cNvSpPr txBox="1">
            <a:spLocks/>
          </p:cNvSpPr>
          <p:nvPr/>
        </p:nvSpPr>
        <p:spPr>
          <a:xfrm>
            <a:off x="8344921" y="6448251"/>
            <a:ext cx="738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04" y="12987"/>
            <a:ext cx="4212132" cy="436252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Свободное ПО 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7853F-E1A6-4A77-B8D8-62F1B6EBB59C}"/>
              </a:ext>
            </a:extLst>
          </p:cNvPr>
          <p:cNvSpPr txBox="1"/>
          <p:nvPr/>
        </p:nvSpPr>
        <p:spPr>
          <a:xfrm>
            <a:off x="1115616" y="5822624"/>
            <a:ext cx="603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https://github.com/AlexFatkin/UniversityScheduleController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556A85-0E69-4D7D-A6C0-4B0D361963BF}"/>
              </a:ext>
            </a:extLst>
          </p:cNvPr>
          <p:cNvSpPr txBox="1"/>
          <p:nvPr/>
        </p:nvSpPr>
        <p:spPr>
          <a:xfrm>
            <a:off x="136777" y="5866158"/>
            <a:ext cx="1177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</a:rPr>
              <a:t>GitHub</a:t>
            </a:r>
            <a:endParaRPr lang="ru-RU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960A74-52F2-403C-84FF-2F25F9DB0FC8}"/>
              </a:ext>
            </a:extLst>
          </p:cNvPr>
          <p:cNvSpPr txBox="1"/>
          <p:nvPr/>
        </p:nvSpPr>
        <p:spPr>
          <a:xfrm>
            <a:off x="168407" y="6307338"/>
            <a:ext cx="843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Заработать  с </a:t>
            </a:r>
            <a:r>
              <a:rPr lang="en-US" dirty="0"/>
              <a:t>GNU GPL </a:t>
            </a:r>
            <a:r>
              <a:rPr lang="ru-RU" dirty="0"/>
              <a:t>можно за счёт предоставления услуг технической поддержки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0ED33B-1C41-46C8-BC4C-9CFEFF69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48264" y="12987"/>
            <a:ext cx="2135022" cy="19990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982393-1570-4999-AAB0-DC5C36AFD3CC}"/>
              </a:ext>
            </a:extLst>
          </p:cNvPr>
          <p:cNvSpPr txBox="1"/>
          <p:nvPr/>
        </p:nvSpPr>
        <p:spPr>
          <a:xfrm>
            <a:off x="6780532" y="2011993"/>
            <a:ext cx="2470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FFF00"/>
                </a:solidFill>
              </a:rPr>
              <a:t>Ричард Столлман</a:t>
            </a:r>
            <a:r>
              <a:rPr lang="ru-RU" dirty="0"/>
              <a:t> основатель движения свободного ПО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2F26C8-A279-483E-A6C1-244181411159}"/>
              </a:ext>
            </a:extLst>
          </p:cNvPr>
          <p:cNvSpPr txBox="1"/>
          <p:nvPr/>
        </p:nvSpPr>
        <p:spPr>
          <a:xfrm>
            <a:off x="32174" y="449239"/>
            <a:ext cx="64685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Критерии свободного программного обеспечения оговаривают права, которые авторы передают любому пользователю: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Программу можно свободно использовать с любой целью («</a:t>
            </a:r>
            <a:r>
              <a:rPr lang="ru-RU" dirty="0">
                <a:solidFill>
                  <a:srgbClr val="FFFF00"/>
                </a:solidFill>
              </a:rPr>
              <a:t>нулевая свобода</a:t>
            </a:r>
            <a:r>
              <a:rPr lang="ru-RU" dirty="0"/>
              <a:t>»).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Можно изучать, как программа работает, и адаптировать её для своих целей («</a:t>
            </a:r>
            <a:r>
              <a:rPr lang="ru-RU" dirty="0">
                <a:solidFill>
                  <a:srgbClr val="FFFF00"/>
                </a:solidFill>
              </a:rPr>
              <a:t>первая свобода</a:t>
            </a:r>
            <a:r>
              <a:rPr lang="ru-RU" dirty="0"/>
              <a:t>»). Условием этого является доступность исходного текста программы.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Можно свободно распространять копии программы —</a:t>
            </a:r>
            <a:br>
              <a:rPr lang="ru-RU" dirty="0"/>
            </a:br>
            <a:r>
              <a:rPr lang="ru-RU" dirty="0"/>
              <a:t> в помощь товарищу («</a:t>
            </a:r>
            <a:r>
              <a:rPr lang="ru-RU" dirty="0">
                <a:solidFill>
                  <a:srgbClr val="FFFF00"/>
                </a:solidFill>
              </a:rPr>
              <a:t>вторая свобода</a:t>
            </a:r>
            <a:r>
              <a:rPr lang="ru-RU" dirty="0"/>
              <a:t>»).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DD46DF-A721-405F-A83C-634BF374F81D}"/>
              </a:ext>
            </a:extLst>
          </p:cNvPr>
          <p:cNvSpPr txBox="1"/>
          <p:nvPr/>
        </p:nvSpPr>
        <p:spPr>
          <a:xfrm>
            <a:off x="60714" y="3240953"/>
            <a:ext cx="8892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ru-RU" dirty="0"/>
              <a:t>Программу можно свободно улучшать и публиковать свою улучшенную версию — с тем, чтобы принести пользу всему сообществу («</a:t>
            </a:r>
            <a:r>
              <a:rPr lang="ru-RU" dirty="0">
                <a:solidFill>
                  <a:srgbClr val="FFFF00"/>
                </a:solidFill>
              </a:rPr>
              <a:t>третья свобода</a:t>
            </a:r>
            <a:r>
              <a:rPr lang="ru-RU" dirty="0"/>
              <a:t>»). Условием этой третьей свободы является доступность исходного текста программы и возможность внесения в него модификаций и исправлений.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C89DE5-8DAE-473A-A85E-29CA32EFA04B}"/>
              </a:ext>
            </a:extLst>
          </p:cNvPr>
          <p:cNvSpPr txBox="1"/>
          <p:nvPr/>
        </p:nvSpPr>
        <p:spPr>
          <a:xfrm>
            <a:off x="121774" y="4538462"/>
            <a:ext cx="8748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GNU </a:t>
            </a:r>
            <a:r>
              <a:rPr lang="ru-RU" dirty="0"/>
              <a:t>(</a:t>
            </a:r>
            <a:r>
              <a:rPr lang="en-US" dirty="0"/>
              <a:t>GNU is Not Unix</a:t>
            </a:r>
            <a:r>
              <a:rPr lang="ru-RU" dirty="0"/>
              <a:t>) </a:t>
            </a:r>
            <a:r>
              <a:rPr lang="ru-RU" b="1" dirty="0">
                <a:solidFill>
                  <a:srgbClr val="FFFF00"/>
                </a:solidFill>
              </a:rPr>
              <a:t>GPL </a:t>
            </a:r>
            <a:r>
              <a:rPr lang="ru-RU" dirty="0"/>
              <a:t>(</a:t>
            </a:r>
            <a:r>
              <a:rPr lang="en-US" dirty="0"/>
              <a:t>General Public License</a:t>
            </a:r>
            <a:r>
              <a:rPr lang="ru-RU" dirty="0"/>
              <a:t>) — предоставляет пользователю права копировать, модифицировать и распространять (в том числе на коммерческой основе) программы, а также гарантировать, что и пользователи всех производных программ получат вышеперечисленные права</a:t>
            </a:r>
          </a:p>
        </p:txBody>
      </p:sp>
    </p:spTree>
    <p:extLst>
      <p:ext uri="{BB962C8B-B14F-4D97-AF65-F5344CB8AC3E}">
        <p14:creationId xmlns:p14="http://schemas.microsoft.com/office/powerpoint/2010/main" val="413707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959"/>
            <a:ext cx="2483768" cy="3185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Опрос студентов</a:t>
            </a:r>
            <a:endParaRPr lang="ru-RU" sz="1400" dirty="0"/>
          </a:p>
        </p:txBody>
      </p:sp>
      <p:sp>
        <p:nvSpPr>
          <p:cNvPr id="27" name="Скругленный прямоугольник 38">
            <a:extLst>
              <a:ext uri="{FF2B5EF4-FFF2-40B4-BE49-F238E27FC236}">
                <a16:creationId xmlns:a16="http://schemas.microsoft.com/office/drawing/2014/main" id="{DF2A0B32-36EC-4D09-BD49-E8C7F30532C9}"/>
              </a:ext>
            </a:extLst>
          </p:cNvPr>
          <p:cNvSpPr/>
          <p:nvPr/>
        </p:nvSpPr>
        <p:spPr>
          <a:xfrm>
            <a:off x="2123728" y="6188798"/>
            <a:ext cx="1980103" cy="5428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0 Отсутствие стиралок в 11 корпусе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Скругленный прямоугольник 38">
            <a:extLst>
              <a:ext uri="{FF2B5EF4-FFF2-40B4-BE49-F238E27FC236}">
                <a16:creationId xmlns:a16="http://schemas.microsoft.com/office/drawing/2014/main" id="{ADA04F93-F6B2-4682-9928-8BA7CA9C7E47}"/>
              </a:ext>
            </a:extLst>
          </p:cNvPr>
          <p:cNvSpPr/>
          <p:nvPr/>
        </p:nvSpPr>
        <p:spPr>
          <a:xfrm>
            <a:off x="253970" y="6185188"/>
            <a:ext cx="1620966" cy="5232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0 Подбор музыки в трансфере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Скругленный прямоугольник 38">
            <a:extLst>
              <a:ext uri="{FF2B5EF4-FFF2-40B4-BE49-F238E27FC236}">
                <a16:creationId xmlns:a16="http://schemas.microsoft.com/office/drawing/2014/main" id="{72C1C405-0C2D-4168-899A-3C65B9B7C210}"/>
              </a:ext>
            </a:extLst>
          </p:cNvPr>
          <p:cNvSpPr/>
          <p:nvPr/>
        </p:nvSpPr>
        <p:spPr>
          <a:xfrm>
            <a:off x="4788024" y="6065175"/>
            <a:ext cx="2061554" cy="6661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-1 Высокая загруженность студентов материалом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2EEC02-D9F0-414C-B906-7DE4A0CB0F8B}"/>
              </a:ext>
            </a:extLst>
          </p:cNvPr>
          <p:cNvSpPr txBox="1"/>
          <p:nvPr/>
        </p:nvSpPr>
        <p:spPr>
          <a:xfrm>
            <a:off x="1379859" y="5768964"/>
            <a:ext cx="1319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Не по теме</a:t>
            </a:r>
          </a:p>
        </p:txBody>
      </p:sp>
      <p:sp>
        <p:nvSpPr>
          <p:cNvPr id="29" name="Скругленный прямоугольник 38">
            <a:extLst>
              <a:ext uri="{FF2B5EF4-FFF2-40B4-BE49-F238E27FC236}">
                <a16:creationId xmlns:a16="http://schemas.microsoft.com/office/drawing/2014/main" id="{FFA2CE75-49A9-4B40-9E93-81EEF43C58D9}"/>
              </a:ext>
            </a:extLst>
          </p:cNvPr>
          <p:cNvSpPr/>
          <p:nvPr/>
        </p:nvSpPr>
        <p:spPr>
          <a:xfrm>
            <a:off x="7015459" y="6026829"/>
            <a:ext cx="1801730" cy="6661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/>
                </a:solidFill>
                <a:latin typeface="Calibri"/>
              </a:rPr>
              <a:t>-1 Неудобство в конспектировании лекций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B51D43-D4AD-42A9-8594-70C6AA3274DF}"/>
              </a:ext>
            </a:extLst>
          </p:cNvPr>
          <p:cNvSpPr txBox="1"/>
          <p:nvPr/>
        </p:nvSpPr>
        <p:spPr>
          <a:xfrm>
            <a:off x="27938" y="5204155"/>
            <a:ext cx="7356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FFFF00"/>
                </a:solidFill>
              </a:rPr>
              <a:t>Анонимный опрос в </a:t>
            </a:r>
            <a:r>
              <a:rPr lang="en-US" sz="1600" b="1" dirty="0">
                <a:solidFill>
                  <a:srgbClr val="FFFF00"/>
                </a:solidFill>
              </a:rPr>
              <a:t>moodle </a:t>
            </a:r>
            <a:r>
              <a:rPr lang="ru-RU" sz="1600" b="1" dirty="0">
                <a:solidFill>
                  <a:srgbClr val="FFFF00"/>
                </a:solidFill>
              </a:rPr>
              <a:t> 144 студентов дал 392 записи НЯ в расписании  </a:t>
            </a:r>
          </a:p>
          <a:p>
            <a:r>
              <a:rPr lang="ru-RU" sz="1600" b="1" dirty="0">
                <a:solidFill>
                  <a:srgbClr val="FFFF00"/>
                </a:solidFill>
              </a:rPr>
              <a:t>Из них 58 записей: всё нравиться,  не по теме или требуют уточнений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B2181-8519-4068-9279-DFE5CE4C5BE8}"/>
              </a:ext>
            </a:extLst>
          </p:cNvPr>
          <p:cNvSpPr txBox="1"/>
          <p:nvPr/>
        </p:nvSpPr>
        <p:spPr>
          <a:xfrm>
            <a:off x="5875222" y="5669187"/>
            <a:ext cx="1937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Calibri"/>
              </a:rPr>
              <a:t>Требует уточнения  </a:t>
            </a:r>
            <a:endParaRPr lang="ru-RU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9CA-E1BB-4CE4-990E-EF2E37B54D0F}"/>
              </a:ext>
            </a:extLst>
          </p:cNvPr>
          <p:cNvSpPr txBox="1"/>
          <p:nvPr/>
        </p:nvSpPr>
        <p:spPr>
          <a:xfrm>
            <a:off x="8221455" y="5225556"/>
            <a:ext cx="595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800" b="1" u="none" strike="noStrike" dirty="0">
                <a:effectLst/>
              </a:rPr>
              <a:t>&gt;1%</a:t>
            </a:r>
            <a:endParaRPr lang="ru-RU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3" name="Номер слайда 2">
            <a:extLst>
              <a:ext uri="{FF2B5EF4-FFF2-40B4-BE49-F238E27FC236}">
                <a16:creationId xmlns:a16="http://schemas.microsoft.com/office/drawing/2014/main" id="{6365B452-664B-491B-810A-BF61F5FF3A2C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0202F47-E914-4D48-9D00-1CD9C2DC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79768"/>
              </p:ext>
            </p:extLst>
          </p:nvPr>
        </p:nvGraphicFramePr>
        <p:xfrm>
          <a:off x="87915" y="392468"/>
          <a:ext cx="8782526" cy="48328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01">
                  <a:extLst>
                    <a:ext uri="{9D8B030D-6E8A-4147-A177-3AD203B41FA5}">
                      <a16:colId xmlns:a16="http://schemas.microsoft.com/office/drawing/2014/main" val="81271117"/>
                    </a:ext>
                  </a:extLst>
                </a:gridCol>
                <a:gridCol w="7403626">
                  <a:extLst>
                    <a:ext uri="{9D8B030D-6E8A-4147-A177-3AD203B41FA5}">
                      <a16:colId xmlns:a16="http://schemas.microsoft.com/office/drawing/2014/main" val="4277428366"/>
                    </a:ext>
                  </a:extLst>
                </a:gridCol>
                <a:gridCol w="763699">
                  <a:extLst>
                    <a:ext uri="{9D8B030D-6E8A-4147-A177-3AD203B41FA5}">
                      <a16:colId xmlns:a16="http://schemas.microsoft.com/office/drawing/2014/main" val="3435656337"/>
                    </a:ext>
                  </a:extLst>
                </a:gridCol>
              </a:tblGrid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Код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Описание нежелательного явления (НЯ)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5747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Семинары раньше лекций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97566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Расписание не согласовано с электричками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90616"/>
                  </a:ext>
                </a:extLst>
              </a:tr>
              <a:tr h="29745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Много лекций в один день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3182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Семинары по нескольким профильным предметам в один день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449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Семинары по нескольким профильным предмета в одной части недели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07945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Непонятное расписание (сложности с поиском и ориентировкой)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89621"/>
                  </a:ext>
                </a:extLst>
              </a:tr>
              <a:tr h="3063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Отсутствие расписания в личном кабинете или </a:t>
                      </a: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moodle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7736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Отсутствие своевременного оповещения о переносах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10483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Много занятий в Солнечном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3740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Наличие окон в  дневном расписании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0873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Много семинаров в  один день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45768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Частые перемены в расписании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262336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Наложение пар (ошибки расписания)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57202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Большие временные промежутки между лекциями и ПЗ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03437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Высокая нагрузка на субботу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46953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ru-RU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Очность лекций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5646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3BA324-5E95-49C5-A203-F28B18380A97}"/>
              </a:ext>
            </a:extLst>
          </p:cNvPr>
          <p:cNvSpPr txBox="1"/>
          <p:nvPr/>
        </p:nvSpPr>
        <p:spPr>
          <a:xfrm>
            <a:off x="2339752" y="-3858"/>
            <a:ext cx="2570004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НЯ  </a:t>
            </a:r>
            <a:r>
              <a:rPr lang="ru-RU" dirty="0"/>
              <a:t>в расписании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A29CF-38D6-4C67-ABD2-A7AB41CA70E1}"/>
              </a:ext>
            </a:extLst>
          </p:cNvPr>
          <p:cNvSpPr txBox="1"/>
          <p:nvPr/>
        </p:nvSpPr>
        <p:spPr>
          <a:xfrm>
            <a:off x="5799947" y="-4191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FFFF00"/>
                </a:solidFill>
              </a:rPr>
              <a:t>НЯ</a:t>
            </a:r>
            <a:r>
              <a:rPr lang="ru-RU" dirty="0"/>
              <a:t> – нежелательное явление</a:t>
            </a:r>
          </a:p>
        </p:txBody>
      </p:sp>
    </p:spTree>
    <p:extLst>
      <p:ext uri="{BB962C8B-B14F-4D97-AF65-F5344CB8AC3E}">
        <p14:creationId xmlns:p14="http://schemas.microsoft.com/office/powerpoint/2010/main" val="40017065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0" y="-43283"/>
            <a:ext cx="3088280" cy="53914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Гистограмма НЯ</a:t>
            </a:r>
            <a:endParaRPr lang="ru-RU" sz="1400" dirty="0"/>
          </a:p>
        </p:txBody>
      </p:sp>
      <p:sp>
        <p:nvSpPr>
          <p:cNvPr id="26" name="Номер слайда 2">
            <a:extLst>
              <a:ext uri="{FF2B5EF4-FFF2-40B4-BE49-F238E27FC236}">
                <a16:creationId xmlns:a16="http://schemas.microsoft.com/office/drawing/2014/main" id="{B0F994C8-983B-4E3C-B00A-CFC2197A53FF}"/>
              </a:ext>
            </a:extLst>
          </p:cNvPr>
          <p:cNvSpPr txBox="1">
            <a:spLocks/>
          </p:cNvSpPr>
          <p:nvPr/>
        </p:nvSpPr>
        <p:spPr>
          <a:xfrm>
            <a:off x="8274705" y="6449150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B51D43-D4AD-42A9-8594-70C6AA3274DF}"/>
              </a:ext>
            </a:extLst>
          </p:cNvPr>
          <p:cNvSpPr txBox="1"/>
          <p:nvPr/>
        </p:nvSpPr>
        <p:spPr>
          <a:xfrm>
            <a:off x="7522020" y="226287"/>
            <a:ext cx="1584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Записей  334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AB7C86D-E8C4-41C4-87F2-588E71CFCA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559237"/>
              </p:ext>
            </p:extLst>
          </p:nvPr>
        </p:nvGraphicFramePr>
        <p:xfrm>
          <a:off x="68320" y="508587"/>
          <a:ext cx="8896167" cy="6232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494765-4FCD-4A33-AA53-48294FB9C30D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2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175539" y="764704"/>
            <a:ext cx="214349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Большие временные промежутки между лекциями и ПЗ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0" y="-43283"/>
            <a:ext cx="3808360" cy="53914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Нежелательные явления (НЯ)</a:t>
            </a:r>
            <a:endParaRPr lang="ru-RU" sz="1400" dirty="0"/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2847991" y="796841"/>
            <a:ext cx="148241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Расписание не согласовано с электричками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5079075" y="850035"/>
            <a:ext cx="162096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Много лекций в один день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197570" y="1781674"/>
            <a:ext cx="1836990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Семинары раньше лекций</a:t>
            </a:r>
          </a:p>
        </p:txBody>
      </p:sp>
      <p:sp>
        <p:nvSpPr>
          <p:cNvPr id="63" name="Скругленный прямоугольник 38">
            <a:extLst>
              <a:ext uri="{FF2B5EF4-FFF2-40B4-BE49-F238E27FC236}">
                <a16:creationId xmlns:a16="http://schemas.microsoft.com/office/drawing/2014/main" id="{DF7720CB-9738-4E70-A27E-FA1D28784CB1}"/>
              </a:ext>
            </a:extLst>
          </p:cNvPr>
          <p:cNvSpPr/>
          <p:nvPr/>
        </p:nvSpPr>
        <p:spPr>
          <a:xfrm>
            <a:off x="7090447" y="840566"/>
            <a:ext cx="1836990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 Много семинаров в  один день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2702199" y="1846633"/>
            <a:ext cx="194421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 Наличие окон в  дневном расписании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5048257" y="1765296"/>
            <a:ext cx="182308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Частые перемены в расписании</a:t>
            </a:r>
          </a:p>
        </p:txBody>
      </p:sp>
      <p:sp>
        <p:nvSpPr>
          <p:cNvPr id="68" name="Скругленный прямоугольник 38">
            <a:extLst>
              <a:ext uri="{FF2B5EF4-FFF2-40B4-BE49-F238E27FC236}">
                <a16:creationId xmlns:a16="http://schemas.microsoft.com/office/drawing/2014/main" id="{BB10AC0A-9ED0-40F1-8507-DCCECD7B9632}"/>
              </a:ext>
            </a:extLst>
          </p:cNvPr>
          <p:cNvSpPr/>
          <p:nvPr/>
        </p:nvSpPr>
        <p:spPr>
          <a:xfrm>
            <a:off x="7129827" y="1633598"/>
            <a:ext cx="1823090" cy="89791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Отсутствие своевременного оповещения о переносах занятий</a:t>
            </a:r>
          </a:p>
        </p:txBody>
      </p:sp>
      <p:sp>
        <p:nvSpPr>
          <p:cNvPr id="70" name="Скругленный прямоугольник 38">
            <a:extLst>
              <a:ext uri="{FF2B5EF4-FFF2-40B4-BE49-F238E27FC236}">
                <a16:creationId xmlns:a16="http://schemas.microsoft.com/office/drawing/2014/main" id="{54F2C298-881E-46D7-AC91-031493CF13F9}"/>
              </a:ext>
            </a:extLst>
          </p:cNvPr>
          <p:cNvSpPr/>
          <p:nvPr/>
        </p:nvSpPr>
        <p:spPr>
          <a:xfrm>
            <a:off x="141498" y="2671253"/>
            <a:ext cx="2376264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Непонятное расписание (сложности с поиском и ориентировкой)</a:t>
            </a:r>
          </a:p>
        </p:txBody>
      </p:sp>
      <p:sp>
        <p:nvSpPr>
          <p:cNvPr id="71" name="Скругленный прямоугольник 38">
            <a:extLst>
              <a:ext uri="{FF2B5EF4-FFF2-40B4-BE49-F238E27FC236}">
                <a16:creationId xmlns:a16="http://schemas.microsoft.com/office/drawing/2014/main" id="{6A328FB0-F6F2-423A-A7A4-B91AF7B1326C}"/>
              </a:ext>
            </a:extLst>
          </p:cNvPr>
          <p:cNvSpPr/>
          <p:nvPr/>
        </p:nvSpPr>
        <p:spPr>
          <a:xfrm>
            <a:off x="2757767" y="2734091"/>
            <a:ext cx="194421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 Высокая нагрузка на субботу</a:t>
            </a:r>
          </a:p>
        </p:txBody>
      </p:sp>
      <p:sp>
        <p:nvSpPr>
          <p:cNvPr id="73" name="Скругленный прямоугольник 38">
            <a:extLst>
              <a:ext uri="{FF2B5EF4-FFF2-40B4-BE49-F238E27FC236}">
                <a16:creationId xmlns:a16="http://schemas.microsoft.com/office/drawing/2014/main" id="{C3E4507C-822C-4B0D-9FB8-29AB54894731}"/>
              </a:ext>
            </a:extLst>
          </p:cNvPr>
          <p:cNvSpPr/>
          <p:nvPr/>
        </p:nvSpPr>
        <p:spPr>
          <a:xfrm>
            <a:off x="5082082" y="2808609"/>
            <a:ext cx="1728192" cy="36933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13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Очность лекций</a:t>
            </a:r>
          </a:p>
        </p:txBody>
      </p:sp>
      <p:sp>
        <p:nvSpPr>
          <p:cNvPr id="74" name="Скругленный прямоугольник 38">
            <a:extLst>
              <a:ext uri="{FF2B5EF4-FFF2-40B4-BE49-F238E27FC236}">
                <a16:creationId xmlns:a16="http://schemas.microsoft.com/office/drawing/2014/main" id="{BA0578BD-0B32-4A89-BAEE-547F111FCAB9}"/>
              </a:ext>
            </a:extLst>
          </p:cNvPr>
          <p:cNvSpPr/>
          <p:nvPr/>
        </p:nvSpPr>
        <p:spPr>
          <a:xfrm>
            <a:off x="7218009" y="2696437"/>
            <a:ext cx="1728193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 Наложение пар (ошибки расписания)</a:t>
            </a:r>
          </a:p>
        </p:txBody>
      </p:sp>
      <p:sp>
        <p:nvSpPr>
          <p:cNvPr id="76" name="Скругленный прямоугольник 38">
            <a:extLst>
              <a:ext uri="{FF2B5EF4-FFF2-40B4-BE49-F238E27FC236}">
                <a16:creationId xmlns:a16="http://schemas.microsoft.com/office/drawing/2014/main" id="{1EB3D2E4-D4C2-4F87-B921-96B5A367901E}"/>
              </a:ext>
            </a:extLst>
          </p:cNvPr>
          <p:cNvSpPr/>
          <p:nvPr/>
        </p:nvSpPr>
        <p:spPr>
          <a:xfrm>
            <a:off x="7296157" y="3609319"/>
            <a:ext cx="1752485" cy="5428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19 Лекции раньше семинаров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Скругленный прямоугольник 38">
            <a:extLst>
              <a:ext uri="{FF2B5EF4-FFF2-40B4-BE49-F238E27FC236}">
                <a16:creationId xmlns:a16="http://schemas.microsoft.com/office/drawing/2014/main" id="{302B09A0-CC9A-4CBC-AFBB-19D016869192}"/>
              </a:ext>
            </a:extLst>
          </p:cNvPr>
          <p:cNvSpPr/>
          <p:nvPr/>
        </p:nvSpPr>
        <p:spPr>
          <a:xfrm>
            <a:off x="243388" y="3678286"/>
            <a:ext cx="1745354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 Много занятий в Солнечном</a:t>
            </a:r>
          </a:p>
        </p:txBody>
      </p:sp>
      <p:sp>
        <p:nvSpPr>
          <p:cNvPr id="79" name="Скругленный прямоугольник 38">
            <a:extLst>
              <a:ext uri="{FF2B5EF4-FFF2-40B4-BE49-F238E27FC236}">
                <a16:creationId xmlns:a16="http://schemas.microsoft.com/office/drawing/2014/main" id="{78DF87A0-83AB-48E0-B3DD-AF925CC4E585}"/>
              </a:ext>
            </a:extLst>
          </p:cNvPr>
          <p:cNvSpPr/>
          <p:nvPr/>
        </p:nvSpPr>
        <p:spPr>
          <a:xfrm>
            <a:off x="2823860" y="3561820"/>
            <a:ext cx="1745355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Много занятий в городе</a:t>
            </a:r>
          </a:p>
        </p:txBody>
      </p:sp>
      <p:sp>
        <p:nvSpPr>
          <p:cNvPr id="81" name="Скругленный прямоугольник 38">
            <a:extLst>
              <a:ext uri="{FF2B5EF4-FFF2-40B4-BE49-F238E27FC236}">
                <a16:creationId xmlns:a16="http://schemas.microsoft.com/office/drawing/2014/main" id="{2F386C76-C3AA-4518-8CA9-05F613079BE9}"/>
              </a:ext>
            </a:extLst>
          </p:cNvPr>
          <p:cNvSpPr/>
          <p:nvPr/>
        </p:nvSpPr>
        <p:spPr>
          <a:xfrm>
            <a:off x="5082082" y="3433946"/>
            <a:ext cx="2110486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 Половина пар проходит в солнечном половина в городе.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197570" y="4514656"/>
            <a:ext cx="208122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Отсутствие расписания в личном кабинете или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moodle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Скругленный прямоугольник 38">
            <a:extLst>
              <a:ext uri="{FF2B5EF4-FFF2-40B4-BE49-F238E27FC236}">
                <a16:creationId xmlns:a16="http://schemas.microsoft.com/office/drawing/2014/main" id="{9B779292-55E2-4EC9-A449-A7B41CEE3010}"/>
              </a:ext>
            </a:extLst>
          </p:cNvPr>
          <p:cNvSpPr/>
          <p:nvPr/>
        </p:nvSpPr>
        <p:spPr>
          <a:xfrm>
            <a:off x="2666527" y="4449278"/>
            <a:ext cx="2185742" cy="99654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нескольким профильным предмета в одной части недели</a:t>
            </a:r>
          </a:p>
        </p:txBody>
      </p:sp>
      <p:sp>
        <p:nvSpPr>
          <p:cNvPr id="84" name="Скругленный прямоугольник 38">
            <a:extLst>
              <a:ext uri="{FF2B5EF4-FFF2-40B4-BE49-F238E27FC236}">
                <a16:creationId xmlns:a16="http://schemas.microsoft.com/office/drawing/2014/main" id="{67FFA7B1-1EF5-4E92-B727-698ED89725CC}"/>
              </a:ext>
            </a:extLst>
          </p:cNvPr>
          <p:cNvSpPr/>
          <p:nvPr/>
        </p:nvSpPr>
        <p:spPr>
          <a:xfrm>
            <a:off x="5079075" y="4514656"/>
            <a:ext cx="2317936" cy="84039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нескольким профильным предметам в один день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E9340-0447-49E7-8EE0-7AAC4BC0EE08}"/>
              </a:ext>
            </a:extLst>
          </p:cNvPr>
          <p:cNvSpPr txBox="1"/>
          <p:nvPr/>
        </p:nvSpPr>
        <p:spPr>
          <a:xfrm>
            <a:off x="169658" y="5679767"/>
            <a:ext cx="367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Выделено 19 НЯ из 334 </a:t>
            </a:r>
            <a:r>
              <a:rPr lang="ru-RU" b="1" dirty="0">
                <a:solidFill>
                  <a:srgbClr val="FFFF00"/>
                </a:solidFill>
                <a:latin typeface="Calibri"/>
              </a:rPr>
              <a:t>записей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492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1907704" y="3560445"/>
            <a:ext cx="1538394" cy="102409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Большие промежутки между лекциями и ПЗ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hape 18"/>
          <p:cNvCxnSpPr>
            <a:cxnSpLocks/>
            <a:stCxn id="62" idx="2"/>
            <a:endCxn id="63" idx="0"/>
          </p:cNvCxnSpPr>
          <p:nvPr/>
        </p:nvCxnSpPr>
        <p:spPr>
          <a:xfrm rot="16200000" flipH="1">
            <a:off x="1683066" y="1355359"/>
            <a:ext cx="817045" cy="7345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Текущая действительность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6253781" y="2888508"/>
            <a:ext cx="148241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Расписание не согласовано с электричками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82494" y="2114901"/>
            <a:ext cx="1524292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Много лекций в один день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805805" y="847083"/>
            <a:ext cx="1836990" cy="4670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Семинары раньше лекций</a:t>
            </a:r>
          </a:p>
        </p:txBody>
      </p:sp>
      <p:sp>
        <p:nvSpPr>
          <p:cNvPr id="63" name="Скругленный прямоугольник 38">
            <a:extLst>
              <a:ext uri="{FF2B5EF4-FFF2-40B4-BE49-F238E27FC236}">
                <a16:creationId xmlns:a16="http://schemas.microsoft.com/office/drawing/2014/main" id="{DF7720CB-9738-4E70-A27E-FA1D28784CB1}"/>
              </a:ext>
            </a:extLst>
          </p:cNvPr>
          <p:cNvSpPr/>
          <p:nvPr/>
        </p:nvSpPr>
        <p:spPr>
          <a:xfrm>
            <a:off x="1798094" y="2131170"/>
            <a:ext cx="1321564" cy="6856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 Много семинаров в  один день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4339566" y="2768967"/>
            <a:ext cx="1224651" cy="9284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 Наличие окон в  дневном расписании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3347864" y="4733490"/>
            <a:ext cx="1362196" cy="6794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Частые перемены в расписании</a:t>
            </a:r>
          </a:p>
        </p:txBody>
      </p:sp>
      <p:sp>
        <p:nvSpPr>
          <p:cNvPr id="68" name="Скругленный прямоугольник 38">
            <a:extLst>
              <a:ext uri="{FF2B5EF4-FFF2-40B4-BE49-F238E27FC236}">
                <a16:creationId xmlns:a16="http://schemas.microsoft.com/office/drawing/2014/main" id="{BB10AC0A-9ED0-40F1-8507-DCCECD7B9632}"/>
              </a:ext>
            </a:extLst>
          </p:cNvPr>
          <p:cNvSpPr/>
          <p:nvPr/>
        </p:nvSpPr>
        <p:spPr>
          <a:xfrm>
            <a:off x="6131355" y="308604"/>
            <a:ext cx="1823090" cy="9284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Отсутствие своевременного оповещения о переносах занятий</a:t>
            </a:r>
          </a:p>
        </p:txBody>
      </p:sp>
      <p:sp>
        <p:nvSpPr>
          <p:cNvPr id="70" name="Скругленный прямоугольник 38">
            <a:extLst>
              <a:ext uri="{FF2B5EF4-FFF2-40B4-BE49-F238E27FC236}">
                <a16:creationId xmlns:a16="http://schemas.microsoft.com/office/drawing/2014/main" id="{54F2C298-881E-46D7-AC91-031493CF13F9}"/>
              </a:ext>
            </a:extLst>
          </p:cNvPr>
          <p:cNvSpPr/>
          <p:nvPr/>
        </p:nvSpPr>
        <p:spPr>
          <a:xfrm>
            <a:off x="3883275" y="313317"/>
            <a:ext cx="2081227" cy="9374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Непонятное расписание (сложности с поиском и ориентировкой)</a:t>
            </a:r>
          </a:p>
        </p:txBody>
      </p:sp>
      <p:sp>
        <p:nvSpPr>
          <p:cNvPr id="71" name="Скругленный прямоугольник 38">
            <a:extLst>
              <a:ext uri="{FF2B5EF4-FFF2-40B4-BE49-F238E27FC236}">
                <a16:creationId xmlns:a16="http://schemas.microsoft.com/office/drawing/2014/main" id="{6A328FB0-F6F2-423A-A7A4-B91AF7B1326C}"/>
              </a:ext>
            </a:extLst>
          </p:cNvPr>
          <p:cNvSpPr/>
          <p:nvPr/>
        </p:nvSpPr>
        <p:spPr>
          <a:xfrm>
            <a:off x="203626" y="5549196"/>
            <a:ext cx="1301507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 Высокая нагрузка на субботу</a:t>
            </a:r>
          </a:p>
        </p:txBody>
      </p:sp>
      <p:sp>
        <p:nvSpPr>
          <p:cNvPr id="74" name="Скругленный прямоугольник 38">
            <a:extLst>
              <a:ext uri="{FF2B5EF4-FFF2-40B4-BE49-F238E27FC236}">
                <a16:creationId xmlns:a16="http://schemas.microsoft.com/office/drawing/2014/main" id="{BA0578BD-0B32-4A89-BAEE-547F111FCAB9}"/>
              </a:ext>
            </a:extLst>
          </p:cNvPr>
          <p:cNvSpPr/>
          <p:nvPr/>
        </p:nvSpPr>
        <p:spPr>
          <a:xfrm>
            <a:off x="7411581" y="1706857"/>
            <a:ext cx="1482417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 Наложение пар (ошибки расписания)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4940195" y="1772816"/>
            <a:ext cx="208122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Отсутствие расписания в личном кабинете или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moodle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Скругленный прямоугольник 38">
            <a:extLst>
              <a:ext uri="{FF2B5EF4-FFF2-40B4-BE49-F238E27FC236}">
                <a16:creationId xmlns:a16="http://schemas.microsoft.com/office/drawing/2014/main" id="{67FFA7B1-1EF5-4E92-B727-698ED89725CC}"/>
              </a:ext>
            </a:extLst>
          </p:cNvPr>
          <p:cNvSpPr/>
          <p:nvPr/>
        </p:nvSpPr>
        <p:spPr>
          <a:xfrm>
            <a:off x="1656628" y="5512884"/>
            <a:ext cx="1482417" cy="11666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нескольким профильным предметам в один день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B3669-8B25-4C74-9FBE-973D08BBCB56}"/>
              </a:ext>
            </a:extLst>
          </p:cNvPr>
          <p:cNvSpPr txBox="1"/>
          <p:nvPr/>
        </p:nvSpPr>
        <p:spPr>
          <a:xfrm>
            <a:off x="6479420" y="5981305"/>
            <a:ext cx="193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Корневые нежелательные явления</a:t>
            </a:r>
            <a:endParaRPr lang="ru-RU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-23679" y="350725"/>
            <a:ext cx="1836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Что изменять?</a:t>
            </a:r>
            <a:endParaRPr lang="ru-RU" dirty="0"/>
          </a:p>
        </p:txBody>
      </p:sp>
      <p:cxnSp>
        <p:nvCxnSpPr>
          <p:cNvPr id="87" name="Shape 18">
            <a:extLst>
              <a:ext uri="{FF2B5EF4-FFF2-40B4-BE49-F238E27FC236}">
                <a16:creationId xmlns:a16="http://schemas.microsoft.com/office/drawing/2014/main" id="{ABB94762-6627-4756-8A07-5187FC311F33}"/>
              </a:ext>
            </a:extLst>
          </p:cNvPr>
          <p:cNvCxnSpPr>
            <a:cxnSpLocks/>
            <a:stCxn id="70" idx="2"/>
            <a:endCxn id="82" idx="0"/>
          </p:cNvCxnSpPr>
          <p:nvPr/>
        </p:nvCxnSpPr>
        <p:spPr>
          <a:xfrm rot="16200000" flipH="1">
            <a:off x="5191332" y="983339"/>
            <a:ext cx="522034" cy="10569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hape 18">
            <a:extLst>
              <a:ext uri="{FF2B5EF4-FFF2-40B4-BE49-F238E27FC236}">
                <a16:creationId xmlns:a16="http://schemas.microsoft.com/office/drawing/2014/main" id="{C95ED69C-6E26-4121-AABE-F79C68A645E3}"/>
              </a:ext>
            </a:extLst>
          </p:cNvPr>
          <p:cNvCxnSpPr>
            <a:cxnSpLocks/>
            <a:stCxn id="62" idx="2"/>
            <a:endCxn id="61" idx="0"/>
          </p:cNvCxnSpPr>
          <p:nvPr/>
        </p:nvCxnSpPr>
        <p:spPr>
          <a:xfrm rot="5400000">
            <a:off x="884082" y="1274683"/>
            <a:ext cx="800776" cy="8796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275943" y="4637297"/>
            <a:ext cx="1754270" cy="76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распределения ресурсов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0" name="Shape 18">
            <a:extLst>
              <a:ext uri="{FF2B5EF4-FFF2-40B4-BE49-F238E27FC236}">
                <a16:creationId xmlns:a16="http://schemas.microsoft.com/office/drawing/2014/main" id="{0662E243-CB5D-4698-AE28-8D0F7CD70FF1}"/>
              </a:ext>
            </a:extLst>
          </p:cNvPr>
          <p:cNvCxnSpPr>
            <a:cxnSpLocks/>
            <a:stCxn id="68" idx="2"/>
            <a:endCxn id="82" idx="0"/>
          </p:cNvCxnSpPr>
          <p:nvPr/>
        </p:nvCxnSpPr>
        <p:spPr>
          <a:xfrm rot="5400000">
            <a:off x="6243981" y="973897"/>
            <a:ext cx="535748" cy="10620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4293697" y="6088343"/>
            <a:ext cx="2120270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создания  расписания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5097629" y="4733927"/>
            <a:ext cx="1754270" cy="6794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проверки расписания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412627" y="4347891"/>
            <a:ext cx="681657" cy="27992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5400000">
            <a:off x="5326832" y="5440410"/>
            <a:ext cx="674933" cy="6209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180673" y="3635667"/>
            <a:ext cx="1347414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 собраны требования субъектов расписания</a:t>
            </a:r>
          </a:p>
        </p:txBody>
      </p:sp>
      <p:cxnSp>
        <p:nvCxnSpPr>
          <p:cNvPr id="129" name="Shape 18">
            <a:extLst>
              <a:ext uri="{FF2B5EF4-FFF2-40B4-BE49-F238E27FC236}">
                <a16:creationId xmlns:a16="http://schemas.microsoft.com/office/drawing/2014/main" id="{55F2A6A6-DA62-4B36-8583-84A8E405756C}"/>
              </a:ext>
            </a:extLst>
          </p:cNvPr>
          <p:cNvCxnSpPr>
            <a:cxnSpLocks/>
            <a:stCxn id="84" idx="0"/>
            <a:endCxn id="127" idx="2"/>
          </p:cNvCxnSpPr>
          <p:nvPr/>
        </p:nvCxnSpPr>
        <p:spPr>
          <a:xfrm rot="16200000" flipV="1">
            <a:off x="1124328" y="4239374"/>
            <a:ext cx="1003562" cy="15434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hape 18">
            <a:extLst>
              <a:ext uri="{FF2B5EF4-FFF2-40B4-BE49-F238E27FC236}">
                <a16:creationId xmlns:a16="http://schemas.microsoft.com/office/drawing/2014/main" id="{CEADB9C6-F288-408F-B34B-3F2A1B3A9F49}"/>
              </a:ext>
            </a:extLst>
          </p:cNvPr>
          <p:cNvCxnSpPr>
            <a:cxnSpLocks/>
            <a:stCxn id="60" idx="2"/>
            <a:endCxn id="115" idx="0"/>
          </p:cNvCxnSpPr>
          <p:nvPr/>
        </p:nvCxnSpPr>
        <p:spPr>
          <a:xfrm rot="5400000">
            <a:off x="5964760" y="3703696"/>
            <a:ext cx="1040235" cy="10202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hape 18">
            <a:extLst>
              <a:ext uri="{FF2B5EF4-FFF2-40B4-BE49-F238E27FC236}">
                <a16:creationId xmlns:a16="http://schemas.microsoft.com/office/drawing/2014/main" id="{D6D8D61B-67D4-4AA1-AF6F-32C2AA482518}"/>
              </a:ext>
            </a:extLst>
          </p:cNvPr>
          <p:cNvCxnSpPr>
            <a:cxnSpLocks/>
            <a:stCxn id="67" idx="2"/>
            <a:endCxn id="114" idx="0"/>
          </p:cNvCxnSpPr>
          <p:nvPr/>
        </p:nvCxnSpPr>
        <p:spPr>
          <a:xfrm rot="16200000" flipH="1">
            <a:off x="4353712" y="5088223"/>
            <a:ext cx="675370" cy="13248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16200000" flipH="1">
            <a:off x="4945080" y="3704243"/>
            <a:ext cx="1036496" cy="10228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74" idx="2"/>
            <a:endCxn id="97" idx="0"/>
          </p:cNvCxnSpPr>
          <p:nvPr/>
        </p:nvCxnSpPr>
        <p:spPr>
          <a:xfrm rot="16200000" flipH="1">
            <a:off x="7004975" y="3489193"/>
            <a:ext cx="2295919" cy="2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4" idx="1"/>
            <a:endCxn id="127" idx="0"/>
          </p:cNvCxnSpPr>
          <p:nvPr/>
        </p:nvCxnSpPr>
        <p:spPr>
          <a:xfrm rot="10800000" flipV="1">
            <a:off x="854380" y="3233199"/>
            <a:ext cx="3485186" cy="40246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18">
            <a:extLst>
              <a:ext uri="{FF2B5EF4-FFF2-40B4-BE49-F238E27FC236}">
                <a16:creationId xmlns:a16="http://schemas.microsoft.com/office/drawing/2014/main" id="{312F8EB0-DD3F-4AFC-A26F-F81CE1BF543A}"/>
              </a:ext>
            </a:extLst>
          </p:cNvPr>
          <p:cNvCxnSpPr>
            <a:cxnSpLocks/>
            <a:stCxn id="71" idx="0"/>
            <a:endCxn id="127" idx="2"/>
          </p:cNvCxnSpPr>
          <p:nvPr/>
        </p:nvCxnSpPr>
        <p:spPr>
          <a:xfrm rot="5400000" flipH="1" flipV="1">
            <a:off x="334443" y="5029259"/>
            <a:ext cx="1039874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hape 18">
            <a:extLst>
              <a:ext uri="{FF2B5EF4-FFF2-40B4-BE49-F238E27FC236}">
                <a16:creationId xmlns:a16="http://schemas.microsoft.com/office/drawing/2014/main" id="{AE886167-C9AD-4F1C-9104-CE21813A085E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1247228" y="2424018"/>
            <a:ext cx="818801" cy="16044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hape 18">
            <a:extLst>
              <a:ext uri="{FF2B5EF4-FFF2-40B4-BE49-F238E27FC236}">
                <a16:creationId xmlns:a16="http://schemas.microsoft.com/office/drawing/2014/main" id="{066C9D05-9F7E-4126-8E01-A2FB65072220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1247228" y="2424018"/>
            <a:ext cx="818801" cy="16044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hape 18">
            <a:extLst>
              <a:ext uri="{FF2B5EF4-FFF2-40B4-BE49-F238E27FC236}">
                <a16:creationId xmlns:a16="http://schemas.microsoft.com/office/drawing/2014/main" id="{7DDB3963-2FC8-4113-97C2-3402E5ADC803}"/>
              </a:ext>
            </a:extLst>
          </p:cNvPr>
          <p:cNvCxnSpPr>
            <a:cxnSpLocks/>
            <a:stCxn id="61" idx="2"/>
            <a:endCxn id="127" idx="0"/>
          </p:cNvCxnSpPr>
          <p:nvPr/>
        </p:nvCxnSpPr>
        <p:spPr>
          <a:xfrm rot="16200000" flipH="1">
            <a:off x="406388" y="3187674"/>
            <a:ext cx="886245" cy="97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hape 18">
            <a:extLst>
              <a:ext uri="{FF2B5EF4-FFF2-40B4-BE49-F238E27FC236}">
                <a16:creationId xmlns:a16="http://schemas.microsoft.com/office/drawing/2014/main" id="{6A382520-4F59-4B9F-9AA4-1D1947FE2AEE}"/>
              </a:ext>
            </a:extLst>
          </p:cNvPr>
          <p:cNvCxnSpPr>
            <a:cxnSpLocks/>
            <a:stCxn id="39" idx="1"/>
            <a:endCxn id="127" idx="3"/>
          </p:cNvCxnSpPr>
          <p:nvPr/>
        </p:nvCxnSpPr>
        <p:spPr>
          <a:xfrm rot="10800000" flipV="1">
            <a:off x="1528088" y="4072493"/>
            <a:ext cx="37961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115" idx="0"/>
          </p:cNvCxnSpPr>
          <p:nvPr/>
        </p:nvCxnSpPr>
        <p:spPr>
          <a:xfrm rot="5400000">
            <a:off x="4899824" y="3652941"/>
            <a:ext cx="2155927" cy="60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hape 18">
            <a:extLst>
              <a:ext uri="{FF2B5EF4-FFF2-40B4-BE49-F238E27FC236}">
                <a16:creationId xmlns:a16="http://schemas.microsoft.com/office/drawing/2014/main" id="{5D071107-0542-4090-B402-E21A245409DB}"/>
              </a:ext>
            </a:extLst>
          </p:cNvPr>
          <p:cNvCxnSpPr>
            <a:cxnSpLocks/>
            <a:stCxn id="39" idx="2"/>
            <a:endCxn id="67" idx="1"/>
          </p:cNvCxnSpPr>
          <p:nvPr/>
        </p:nvCxnSpPr>
        <p:spPr>
          <a:xfrm rot="16200000" flipH="1">
            <a:off x="2768038" y="4493405"/>
            <a:ext cx="488689" cy="670963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hape 18">
            <a:extLst>
              <a:ext uri="{FF2B5EF4-FFF2-40B4-BE49-F238E27FC236}">
                <a16:creationId xmlns:a16="http://schemas.microsoft.com/office/drawing/2014/main" id="{8B3E6A48-F4A3-4EFC-A892-0E2DE7E1FB2A}"/>
              </a:ext>
            </a:extLst>
          </p:cNvPr>
          <p:cNvCxnSpPr>
            <a:cxnSpLocks/>
            <a:stCxn id="74" idx="0"/>
            <a:endCxn id="68" idx="0"/>
          </p:cNvCxnSpPr>
          <p:nvPr/>
        </p:nvCxnSpPr>
        <p:spPr>
          <a:xfrm rot="16200000" flipV="1">
            <a:off x="6898719" y="452786"/>
            <a:ext cx="1398253" cy="1109890"/>
          </a:xfrm>
          <a:prstGeom prst="bentConnector3">
            <a:avLst>
              <a:gd name="adj1" fmla="val 116349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hape 18">
            <a:extLst>
              <a:ext uri="{FF2B5EF4-FFF2-40B4-BE49-F238E27FC236}">
                <a16:creationId xmlns:a16="http://schemas.microsoft.com/office/drawing/2014/main" id="{5E9949D1-0E30-4B41-B774-C39A415C7180}"/>
              </a:ext>
            </a:extLst>
          </p:cNvPr>
          <p:cNvCxnSpPr>
            <a:cxnSpLocks/>
            <a:stCxn id="60" idx="3"/>
            <a:endCxn id="97" idx="0"/>
          </p:cNvCxnSpPr>
          <p:nvPr/>
        </p:nvCxnSpPr>
        <p:spPr>
          <a:xfrm>
            <a:off x="7736198" y="3291100"/>
            <a:ext cx="416880" cy="1346197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TextBox 400">
            <a:extLst>
              <a:ext uri="{FF2B5EF4-FFF2-40B4-BE49-F238E27FC236}">
                <a16:creationId xmlns:a16="http://schemas.microsoft.com/office/drawing/2014/main" id="{A1F5E9A5-C38C-4D1E-8553-3E1F0C545306}"/>
              </a:ext>
            </a:extLst>
          </p:cNvPr>
          <p:cNvSpPr txBox="1"/>
          <p:nvPr/>
        </p:nvSpPr>
        <p:spPr>
          <a:xfrm>
            <a:off x="8362803" y="2432161"/>
            <a:ext cx="5004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НЯ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9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11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lang="ru-RU" sz="1600" b="1" dirty="0">
              <a:solidFill>
                <a:srgbClr val="FFFFFF"/>
              </a:solidFill>
              <a:latin typeface="Calibri"/>
            </a:endParaRP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14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20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lang="ru-RU" sz="1600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53283926-B1F6-4E71-8623-D3A9E65895CC}"/>
              </a:ext>
            </a:extLst>
          </p:cNvPr>
          <p:cNvSpPr txBox="1"/>
          <p:nvPr/>
        </p:nvSpPr>
        <p:spPr>
          <a:xfrm>
            <a:off x="8299360" y="11306"/>
            <a:ext cx="5557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НЯ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4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6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  <a:p>
            <a:pPr algn="ctr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lang="ru-RU" sz="1600" dirty="0"/>
          </a:p>
        </p:txBody>
      </p:sp>
      <p:cxnSp>
        <p:nvCxnSpPr>
          <p:cNvPr id="421" name="Shape 18">
            <a:extLst>
              <a:ext uri="{FF2B5EF4-FFF2-40B4-BE49-F238E27FC236}">
                <a16:creationId xmlns:a16="http://schemas.microsoft.com/office/drawing/2014/main" id="{9D5200BE-45F9-4086-BA8D-4085C729A2DE}"/>
              </a:ext>
            </a:extLst>
          </p:cNvPr>
          <p:cNvCxnSpPr>
            <a:cxnSpLocks/>
            <a:stCxn id="67" idx="3"/>
            <a:endCxn id="115" idx="1"/>
          </p:cNvCxnSpPr>
          <p:nvPr/>
        </p:nvCxnSpPr>
        <p:spPr>
          <a:xfrm>
            <a:off x="4710060" y="5073232"/>
            <a:ext cx="387569" cy="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8" name="Группа 437">
            <a:extLst>
              <a:ext uri="{FF2B5EF4-FFF2-40B4-BE49-F238E27FC236}">
                <a16:creationId xmlns:a16="http://schemas.microsoft.com/office/drawing/2014/main" id="{CD1340C7-891C-40D7-8681-BD6335DD249B}"/>
              </a:ext>
            </a:extLst>
          </p:cNvPr>
          <p:cNvGrpSpPr/>
          <p:nvPr/>
        </p:nvGrpSpPr>
        <p:grpSpPr>
          <a:xfrm>
            <a:off x="3262630" y="1568936"/>
            <a:ext cx="1000593" cy="1611914"/>
            <a:chOff x="3155208" y="2351471"/>
            <a:chExt cx="1000593" cy="1611914"/>
          </a:xfrm>
        </p:grpSpPr>
        <p:pic>
          <p:nvPicPr>
            <p:cNvPr id="439" name="Picture 4" descr="C:\Users\afatkin\Desktop\Голдратт.jpg">
              <a:extLst>
                <a:ext uri="{FF2B5EF4-FFF2-40B4-BE49-F238E27FC236}">
                  <a16:creationId xmlns:a16="http://schemas.microsoft.com/office/drawing/2014/main" id="{BB739DC5-D181-4F5A-9D6A-B7BCDDC7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130" y="2351471"/>
              <a:ext cx="920671" cy="110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0C501E31-A203-4994-9235-AB38E9C0DA5D}"/>
                </a:ext>
              </a:extLst>
            </p:cNvPr>
            <p:cNvSpPr/>
            <p:nvPr/>
          </p:nvSpPr>
          <p:spPr>
            <a:xfrm>
              <a:off x="3155208" y="3378610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  <p:cxnSp>
        <p:nvCxnSpPr>
          <p:cNvPr id="453" name="Shape 18">
            <a:extLst>
              <a:ext uri="{FF2B5EF4-FFF2-40B4-BE49-F238E27FC236}">
                <a16:creationId xmlns:a16="http://schemas.microsoft.com/office/drawing/2014/main" id="{3126A80C-4898-4446-A450-C941EE98EB26}"/>
              </a:ext>
            </a:extLst>
          </p:cNvPr>
          <p:cNvCxnSpPr>
            <a:cxnSpLocks/>
            <a:stCxn id="84" idx="3"/>
            <a:endCxn id="114" idx="1"/>
          </p:cNvCxnSpPr>
          <p:nvPr/>
        </p:nvCxnSpPr>
        <p:spPr>
          <a:xfrm>
            <a:off x="3139045" y="6096231"/>
            <a:ext cx="1154652" cy="309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Номер слайда 2">
            <a:extLst>
              <a:ext uri="{FF2B5EF4-FFF2-40B4-BE49-F238E27FC236}">
                <a16:creationId xmlns:a16="http://schemas.microsoft.com/office/drawing/2014/main" id="{948A0925-2518-428C-9910-F031A009E42E}"/>
              </a:ext>
            </a:extLst>
          </p:cNvPr>
          <p:cNvSpPr txBox="1">
            <a:spLocks/>
          </p:cNvSpPr>
          <p:nvPr/>
        </p:nvSpPr>
        <p:spPr>
          <a:xfrm>
            <a:off x="8141374" y="633872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26721-37F6-4A42-AE8C-2D46A4291D34}"/>
              </a:ext>
            </a:extLst>
          </p:cNvPr>
          <p:cNvSpPr txBox="1"/>
          <p:nvPr/>
        </p:nvSpPr>
        <p:spPr>
          <a:xfrm>
            <a:off x="2712508" y="1245840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B1C072-C816-48C5-92D2-F670BB589F66}"/>
              </a:ext>
            </a:extLst>
          </p:cNvPr>
          <p:cNvSpPr txBox="1"/>
          <p:nvPr/>
        </p:nvSpPr>
        <p:spPr>
          <a:xfrm>
            <a:off x="3888703" y="-25798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36619001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1907704" y="3560445"/>
            <a:ext cx="1538394" cy="102409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Разумные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промежутки между лекциями и ПЗ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hape 18"/>
          <p:cNvCxnSpPr>
            <a:cxnSpLocks/>
            <a:stCxn id="62" idx="2"/>
            <a:endCxn id="63" idx="0"/>
          </p:cNvCxnSpPr>
          <p:nvPr/>
        </p:nvCxnSpPr>
        <p:spPr>
          <a:xfrm rot="16200000" flipH="1">
            <a:off x="874388" y="1847494"/>
            <a:ext cx="581298" cy="44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Будущая действительность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6253781" y="2888508"/>
            <a:ext cx="148241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 согласовано с электричками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322513" y="1092005"/>
            <a:ext cx="1680645" cy="4670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Лекции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раньше семинаров</a:t>
            </a:r>
          </a:p>
        </p:txBody>
      </p:sp>
      <p:sp>
        <p:nvSpPr>
          <p:cNvPr id="63" name="Скругленный прямоугольник 38">
            <a:extLst>
              <a:ext uri="{FF2B5EF4-FFF2-40B4-BE49-F238E27FC236}">
                <a16:creationId xmlns:a16="http://schemas.microsoft.com/office/drawing/2014/main" id="{DF7720CB-9738-4E70-A27E-FA1D28784CB1}"/>
              </a:ext>
            </a:extLst>
          </p:cNvPr>
          <p:cNvSpPr/>
          <p:nvPr/>
        </p:nvSpPr>
        <p:spPr>
          <a:xfrm>
            <a:off x="251520" y="2140345"/>
            <a:ext cx="1831437" cy="6856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Лекции и семинары по очереди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3779912" y="2768967"/>
            <a:ext cx="1224651" cy="9284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Мало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окон в  дневном расписании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3347864" y="4743032"/>
            <a:ext cx="1362196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Редкие перемены в расписании</a:t>
            </a:r>
          </a:p>
        </p:txBody>
      </p:sp>
      <p:sp>
        <p:nvSpPr>
          <p:cNvPr id="68" name="Скругленный прямоугольник 38">
            <a:extLst>
              <a:ext uri="{FF2B5EF4-FFF2-40B4-BE49-F238E27FC236}">
                <a16:creationId xmlns:a16="http://schemas.microsoft.com/office/drawing/2014/main" id="{BB10AC0A-9ED0-40F1-8507-DCCECD7B9632}"/>
              </a:ext>
            </a:extLst>
          </p:cNvPr>
          <p:cNvSpPr/>
          <p:nvPr/>
        </p:nvSpPr>
        <p:spPr>
          <a:xfrm>
            <a:off x="6130842" y="369968"/>
            <a:ext cx="1823090" cy="80616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Своевременные оповещения о переносах занятий</a:t>
            </a:r>
          </a:p>
        </p:txBody>
      </p:sp>
      <p:sp>
        <p:nvSpPr>
          <p:cNvPr id="70" name="Скругленный прямоугольник 38">
            <a:extLst>
              <a:ext uri="{FF2B5EF4-FFF2-40B4-BE49-F238E27FC236}">
                <a16:creationId xmlns:a16="http://schemas.microsoft.com/office/drawing/2014/main" id="{54F2C298-881E-46D7-AC91-031493CF13F9}"/>
              </a:ext>
            </a:extLst>
          </p:cNvPr>
          <p:cNvSpPr/>
          <p:nvPr/>
        </p:nvSpPr>
        <p:spPr>
          <a:xfrm>
            <a:off x="3982573" y="407450"/>
            <a:ext cx="1900795" cy="7392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расписании легко ориентироваться и искать</a:t>
            </a:r>
          </a:p>
        </p:txBody>
      </p:sp>
      <p:sp>
        <p:nvSpPr>
          <p:cNvPr id="71" name="Скругленный прямоугольник 38">
            <a:extLst>
              <a:ext uri="{FF2B5EF4-FFF2-40B4-BE49-F238E27FC236}">
                <a16:creationId xmlns:a16="http://schemas.microsoft.com/office/drawing/2014/main" id="{6A328FB0-F6F2-423A-A7A4-B91AF7B1326C}"/>
              </a:ext>
            </a:extLst>
          </p:cNvPr>
          <p:cNvSpPr/>
          <p:nvPr/>
        </p:nvSpPr>
        <p:spPr>
          <a:xfrm>
            <a:off x="253418" y="5581672"/>
            <a:ext cx="1206513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Более низкая нагрузка на субботу</a:t>
            </a:r>
          </a:p>
        </p:txBody>
      </p:sp>
      <p:sp>
        <p:nvSpPr>
          <p:cNvPr id="74" name="Скругленный прямоугольник 38">
            <a:extLst>
              <a:ext uri="{FF2B5EF4-FFF2-40B4-BE49-F238E27FC236}">
                <a16:creationId xmlns:a16="http://schemas.microsoft.com/office/drawing/2014/main" id="{BA0578BD-0B32-4A89-BAEE-547F111FCAB9}"/>
              </a:ext>
            </a:extLst>
          </p:cNvPr>
          <p:cNvSpPr/>
          <p:nvPr/>
        </p:nvSpPr>
        <p:spPr>
          <a:xfrm>
            <a:off x="7411581" y="1706857"/>
            <a:ext cx="1482417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Минимум ошибок расписания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4946919" y="1772816"/>
            <a:ext cx="2081227" cy="8051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Расписания в личном кабинете или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moodle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Скругленный прямоугольник 38">
            <a:extLst>
              <a:ext uri="{FF2B5EF4-FFF2-40B4-BE49-F238E27FC236}">
                <a16:creationId xmlns:a16="http://schemas.microsoft.com/office/drawing/2014/main" id="{67FFA7B1-1EF5-4E92-B727-698ED89725CC}"/>
              </a:ext>
            </a:extLst>
          </p:cNvPr>
          <p:cNvSpPr/>
          <p:nvPr/>
        </p:nvSpPr>
        <p:spPr>
          <a:xfrm>
            <a:off x="1663171" y="5534954"/>
            <a:ext cx="1659186" cy="11666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Семинары по профильным предметам чередуются с непрофильными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B3669-8B25-4C74-9FBE-973D08BBCB56}"/>
              </a:ext>
            </a:extLst>
          </p:cNvPr>
          <p:cNvSpPr txBox="1"/>
          <p:nvPr/>
        </p:nvSpPr>
        <p:spPr>
          <a:xfrm>
            <a:off x="6728671" y="6007656"/>
            <a:ext cx="1731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Корневые желательные результаты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-54563" y="369968"/>
            <a:ext cx="2610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 что изменять? </a:t>
            </a:r>
            <a:r>
              <a:rPr lang="ru-RU" b="1" dirty="0">
                <a:solidFill>
                  <a:srgbClr val="FFFF00"/>
                </a:solidFill>
                <a:latin typeface="Calibri"/>
              </a:rPr>
              <a:t>Цели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7" name="Shape 18">
            <a:extLst>
              <a:ext uri="{FF2B5EF4-FFF2-40B4-BE49-F238E27FC236}">
                <a16:creationId xmlns:a16="http://schemas.microsoft.com/office/drawing/2014/main" id="{ABB94762-6627-4756-8A07-5187FC311F33}"/>
              </a:ext>
            </a:extLst>
          </p:cNvPr>
          <p:cNvCxnSpPr>
            <a:cxnSpLocks/>
            <a:stCxn id="70" idx="2"/>
            <a:endCxn id="82" idx="0"/>
          </p:cNvCxnSpPr>
          <p:nvPr/>
        </p:nvCxnSpPr>
        <p:spPr>
          <a:xfrm rot="16200000" flipH="1">
            <a:off x="5147194" y="932477"/>
            <a:ext cx="626116" cy="10545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218078" y="4617125"/>
            <a:ext cx="1865925" cy="8051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автоматизация распределения ресурсов</a:t>
            </a:r>
          </a:p>
        </p:txBody>
      </p:sp>
      <p:cxnSp>
        <p:nvCxnSpPr>
          <p:cNvPr id="100" name="Shape 18">
            <a:extLst>
              <a:ext uri="{FF2B5EF4-FFF2-40B4-BE49-F238E27FC236}">
                <a16:creationId xmlns:a16="http://schemas.microsoft.com/office/drawing/2014/main" id="{0662E243-CB5D-4698-AE28-8D0F7CD70FF1}"/>
              </a:ext>
            </a:extLst>
          </p:cNvPr>
          <p:cNvCxnSpPr>
            <a:cxnSpLocks/>
            <a:stCxn id="68" idx="2"/>
            <a:endCxn id="82" idx="0"/>
          </p:cNvCxnSpPr>
          <p:nvPr/>
        </p:nvCxnSpPr>
        <p:spPr>
          <a:xfrm rot="5400000">
            <a:off x="6216621" y="947049"/>
            <a:ext cx="596679" cy="10548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4364805" y="6105894"/>
            <a:ext cx="2120270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автоматизации создания  расписания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5025908" y="4693583"/>
            <a:ext cx="1923793" cy="7395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автоматизация проверки расписания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446198" y="4401051"/>
            <a:ext cx="683586" cy="272610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5400000">
            <a:off x="5369999" y="5488087"/>
            <a:ext cx="672749" cy="5628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180673" y="3635667"/>
            <a:ext cx="1347414" cy="8736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Собраны требования субъектов расписания</a:t>
            </a:r>
          </a:p>
        </p:txBody>
      </p:sp>
      <p:cxnSp>
        <p:nvCxnSpPr>
          <p:cNvPr id="129" name="Shape 18">
            <a:extLst>
              <a:ext uri="{FF2B5EF4-FFF2-40B4-BE49-F238E27FC236}">
                <a16:creationId xmlns:a16="http://schemas.microsoft.com/office/drawing/2014/main" id="{55F2A6A6-DA62-4B36-8583-84A8E405756C}"/>
              </a:ext>
            </a:extLst>
          </p:cNvPr>
          <p:cNvCxnSpPr>
            <a:cxnSpLocks/>
            <a:stCxn id="84" idx="0"/>
            <a:endCxn id="127" idx="2"/>
          </p:cNvCxnSpPr>
          <p:nvPr/>
        </p:nvCxnSpPr>
        <p:spPr>
          <a:xfrm rot="16200000" flipV="1">
            <a:off x="1160756" y="4202946"/>
            <a:ext cx="1025632" cy="16383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hape 18">
            <a:extLst>
              <a:ext uri="{FF2B5EF4-FFF2-40B4-BE49-F238E27FC236}">
                <a16:creationId xmlns:a16="http://schemas.microsoft.com/office/drawing/2014/main" id="{CEADB9C6-F288-408F-B34B-3F2A1B3A9F49}"/>
              </a:ext>
            </a:extLst>
          </p:cNvPr>
          <p:cNvCxnSpPr>
            <a:cxnSpLocks/>
            <a:stCxn id="60" idx="2"/>
            <a:endCxn id="115" idx="0"/>
          </p:cNvCxnSpPr>
          <p:nvPr/>
        </p:nvCxnSpPr>
        <p:spPr>
          <a:xfrm rot="5400000">
            <a:off x="5991453" y="3690045"/>
            <a:ext cx="999891" cy="10071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hape 18">
            <a:extLst>
              <a:ext uri="{FF2B5EF4-FFF2-40B4-BE49-F238E27FC236}">
                <a16:creationId xmlns:a16="http://schemas.microsoft.com/office/drawing/2014/main" id="{D6D8D61B-67D4-4AA1-AF6F-32C2AA482518}"/>
              </a:ext>
            </a:extLst>
          </p:cNvPr>
          <p:cNvCxnSpPr>
            <a:cxnSpLocks/>
            <a:stCxn id="67" idx="2"/>
            <a:endCxn id="114" idx="0"/>
          </p:cNvCxnSpPr>
          <p:nvPr/>
        </p:nvCxnSpPr>
        <p:spPr>
          <a:xfrm rot="16200000" flipH="1">
            <a:off x="4362781" y="5043734"/>
            <a:ext cx="728341" cy="1395978"/>
          </a:xfrm>
          <a:prstGeom prst="bentConnector3">
            <a:avLst>
              <a:gd name="adj1" fmla="val 5277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16200000" flipH="1">
            <a:off x="4691945" y="3397723"/>
            <a:ext cx="996152" cy="15955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74" idx="2"/>
            <a:endCxn id="97" idx="0"/>
          </p:cNvCxnSpPr>
          <p:nvPr/>
        </p:nvCxnSpPr>
        <p:spPr>
          <a:xfrm rot="5400000">
            <a:off x="7014043" y="3478377"/>
            <a:ext cx="2275747" cy="17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4" idx="1"/>
            <a:endCxn id="127" idx="0"/>
          </p:cNvCxnSpPr>
          <p:nvPr/>
        </p:nvCxnSpPr>
        <p:spPr>
          <a:xfrm rot="10800000" flipV="1">
            <a:off x="854380" y="3233199"/>
            <a:ext cx="2925532" cy="40246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18">
            <a:extLst>
              <a:ext uri="{FF2B5EF4-FFF2-40B4-BE49-F238E27FC236}">
                <a16:creationId xmlns:a16="http://schemas.microsoft.com/office/drawing/2014/main" id="{312F8EB0-DD3F-4AFC-A26F-F81CE1BF543A}"/>
              </a:ext>
            </a:extLst>
          </p:cNvPr>
          <p:cNvCxnSpPr>
            <a:cxnSpLocks/>
            <a:stCxn id="71" idx="0"/>
            <a:endCxn id="127" idx="2"/>
          </p:cNvCxnSpPr>
          <p:nvPr/>
        </p:nvCxnSpPr>
        <p:spPr>
          <a:xfrm rot="16200000" flipV="1">
            <a:off x="319353" y="5044349"/>
            <a:ext cx="1072350" cy="22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hape 18">
            <a:extLst>
              <a:ext uri="{FF2B5EF4-FFF2-40B4-BE49-F238E27FC236}">
                <a16:creationId xmlns:a16="http://schemas.microsoft.com/office/drawing/2014/main" id="{AE886167-C9AD-4F1C-9104-CE21813A085E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605997" y="3074425"/>
            <a:ext cx="809626" cy="3128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hape 18">
            <a:extLst>
              <a:ext uri="{FF2B5EF4-FFF2-40B4-BE49-F238E27FC236}">
                <a16:creationId xmlns:a16="http://schemas.microsoft.com/office/drawing/2014/main" id="{066C9D05-9F7E-4126-8E01-A2FB65072220}"/>
              </a:ext>
            </a:extLst>
          </p:cNvPr>
          <p:cNvCxnSpPr>
            <a:cxnSpLocks/>
            <a:stCxn id="63" idx="2"/>
            <a:endCxn id="127" idx="0"/>
          </p:cNvCxnSpPr>
          <p:nvPr/>
        </p:nvCxnSpPr>
        <p:spPr>
          <a:xfrm rot="5400000">
            <a:off x="605997" y="3074425"/>
            <a:ext cx="809626" cy="3128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hape 18">
            <a:extLst>
              <a:ext uri="{FF2B5EF4-FFF2-40B4-BE49-F238E27FC236}">
                <a16:creationId xmlns:a16="http://schemas.microsoft.com/office/drawing/2014/main" id="{6A382520-4F59-4B9F-9AA4-1D1947FE2AEE}"/>
              </a:ext>
            </a:extLst>
          </p:cNvPr>
          <p:cNvCxnSpPr>
            <a:cxnSpLocks/>
            <a:stCxn id="39" idx="1"/>
            <a:endCxn id="127" idx="3"/>
          </p:cNvCxnSpPr>
          <p:nvPr/>
        </p:nvCxnSpPr>
        <p:spPr>
          <a:xfrm rot="10800000" flipV="1">
            <a:off x="1528088" y="4072493"/>
            <a:ext cx="37961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115" idx="0"/>
          </p:cNvCxnSpPr>
          <p:nvPr/>
        </p:nvCxnSpPr>
        <p:spPr>
          <a:xfrm rot="16200000" flipH="1">
            <a:off x="4929878" y="3635655"/>
            <a:ext cx="2115583" cy="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hape 18">
            <a:extLst>
              <a:ext uri="{FF2B5EF4-FFF2-40B4-BE49-F238E27FC236}">
                <a16:creationId xmlns:a16="http://schemas.microsoft.com/office/drawing/2014/main" id="{5D071107-0542-4090-B402-E21A245409DB}"/>
              </a:ext>
            </a:extLst>
          </p:cNvPr>
          <p:cNvCxnSpPr>
            <a:cxnSpLocks/>
            <a:stCxn id="39" idx="2"/>
            <a:endCxn id="67" idx="1"/>
          </p:cNvCxnSpPr>
          <p:nvPr/>
        </p:nvCxnSpPr>
        <p:spPr>
          <a:xfrm rot="16200000" flipH="1">
            <a:off x="2774507" y="4486936"/>
            <a:ext cx="475750" cy="670963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hape 18">
            <a:extLst>
              <a:ext uri="{FF2B5EF4-FFF2-40B4-BE49-F238E27FC236}">
                <a16:creationId xmlns:a16="http://schemas.microsoft.com/office/drawing/2014/main" id="{8B3E6A48-F4A3-4EFC-A892-0E2DE7E1FB2A}"/>
              </a:ext>
            </a:extLst>
          </p:cNvPr>
          <p:cNvCxnSpPr>
            <a:cxnSpLocks/>
            <a:stCxn id="74" idx="0"/>
            <a:endCxn id="68" idx="0"/>
          </p:cNvCxnSpPr>
          <p:nvPr/>
        </p:nvCxnSpPr>
        <p:spPr>
          <a:xfrm rot="16200000" flipV="1">
            <a:off x="6929145" y="483211"/>
            <a:ext cx="1336889" cy="1110403"/>
          </a:xfrm>
          <a:prstGeom prst="bentConnector3">
            <a:avLst>
              <a:gd name="adj1" fmla="val 117099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hape 18">
            <a:extLst>
              <a:ext uri="{FF2B5EF4-FFF2-40B4-BE49-F238E27FC236}">
                <a16:creationId xmlns:a16="http://schemas.microsoft.com/office/drawing/2014/main" id="{5E9949D1-0E30-4B41-B774-C39A415C7180}"/>
              </a:ext>
            </a:extLst>
          </p:cNvPr>
          <p:cNvCxnSpPr>
            <a:cxnSpLocks/>
            <a:stCxn id="60" idx="3"/>
            <a:endCxn id="97" idx="0"/>
          </p:cNvCxnSpPr>
          <p:nvPr/>
        </p:nvCxnSpPr>
        <p:spPr>
          <a:xfrm>
            <a:off x="7736198" y="3291100"/>
            <a:ext cx="414843" cy="1326025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hape 18">
            <a:extLst>
              <a:ext uri="{FF2B5EF4-FFF2-40B4-BE49-F238E27FC236}">
                <a16:creationId xmlns:a16="http://schemas.microsoft.com/office/drawing/2014/main" id="{9D5200BE-45F9-4086-BA8D-4085C729A2DE}"/>
              </a:ext>
            </a:extLst>
          </p:cNvPr>
          <p:cNvCxnSpPr>
            <a:cxnSpLocks/>
            <a:stCxn id="67" idx="3"/>
            <a:endCxn id="115" idx="1"/>
          </p:cNvCxnSpPr>
          <p:nvPr/>
        </p:nvCxnSpPr>
        <p:spPr>
          <a:xfrm>
            <a:off x="4710060" y="5060293"/>
            <a:ext cx="315848" cy="30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BE89A46E-AB77-4DAF-B69C-7AEA39BBB358}"/>
              </a:ext>
            </a:extLst>
          </p:cNvPr>
          <p:cNvGrpSpPr/>
          <p:nvPr/>
        </p:nvGrpSpPr>
        <p:grpSpPr>
          <a:xfrm>
            <a:off x="2704190" y="1377758"/>
            <a:ext cx="995923" cy="1706937"/>
            <a:chOff x="2922273" y="1362969"/>
            <a:chExt cx="995923" cy="1706937"/>
          </a:xfrm>
        </p:grpSpPr>
        <p:pic>
          <p:nvPicPr>
            <p:cNvPr id="89" name="Picture 4" descr="C:\Users\afatkin\Desktop\Голдратт.jpg">
              <a:extLst>
                <a:ext uri="{FF2B5EF4-FFF2-40B4-BE49-F238E27FC236}">
                  <a16:creationId xmlns:a16="http://schemas.microsoft.com/office/drawing/2014/main" id="{554F0455-C652-4456-80B5-F8D333962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653" y="1362969"/>
              <a:ext cx="920671" cy="110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DCCC080E-9672-468D-9D01-1916CB5C7963}"/>
                </a:ext>
              </a:extLst>
            </p:cNvPr>
            <p:cNvSpPr/>
            <p:nvPr/>
          </p:nvSpPr>
          <p:spPr>
            <a:xfrm>
              <a:off x="2922273" y="2485131"/>
              <a:ext cx="9959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b="1" dirty="0"/>
                <a:t>Элияху Голдратт</a:t>
              </a:r>
            </a:p>
          </p:txBody>
        </p:sp>
      </p:grpSp>
      <p:cxnSp>
        <p:nvCxnSpPr>
          <p:cNvPr id="101" name="Shape 18">
            <a:extLst>
              <a:ext uri="{FF2B5EF4-FFF2-40B4-BE49-F238E27FC236}">
                <a16:creationId xmlns:a16="http://schemas.microsoft.com/office/drawing/2014/main" id="{9AFE2DF5-350C-4242-B0E1-66BCBBCC2069}"/>
              </a:ext>
            </a:extLst>
          </p:cNvPr>
          <p:cNvCxnSpPr>
            <a:cxnSpLocks/>
            <a:stCxn id="84" idx="3"/>
            <a:endCxn id="114" idx="1"/>
          </p:cNvCxnSpPr>
          <p:nvPr/>
        </p:nvCxnSpPr>
        <p:spPr>
          <a:xfrm>
            <a:off x="3322357" y="6118301"/>
            <a:ext cx="1042448" cy="3048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Номер слайда 2">
            <a:extLst>
              <a:ext uri="{FF2B5EF4-FFF2-40B4-BE49-F238E27FC236}">
                <a16:creationId xmlns:a16="http://schemas.microsoft.com/office/drawing/2014/main" id="{240DD8CE-252E-489C-8AE3-DCBA52892F75}"/>
              </a:ext>
            </a:extLst>
          </p:cNvPr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27F876-9408-4524-B73F-CA9432E1276F}"/>
              </a:ext>
            </a:extLst>
          </p:cNvPr>
          <p:cNvSpPr txBox="1"/>
          <p:nvPr/>
        </p:nvSpPr>
        <p:spPr>
          <a:xfrm>
            <a:off x="5332692" y="5736985"/>
            <a:ext cx="2396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AD1E2-C523-4CBA-BB63-17D202A42AE3}"/>
              </a:ext>
            </a:extLst>
          </p:cNvPr>
          <p:cNvSpPr txBox="1"/>
          <p:nvPr/>
        </p:nvSpPr>
        <p:spPr>
          <a:xfrm>
            <a:off x="2058464" y="1047547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917B14-4934-4701-A3F3-AF63FA86C87B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Проектирование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2030848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08" y="-146672"/>
            <a:ext cx="4384424" cy="53914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Группировка НЯ</a:t>
            </a:r>
            <a:endParaRPr lang="ru-RU" sz="14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0202F47-E914-4D48-9D00-1CD9C2DC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84301"/>
              </p:ext>
            </p:extLst>
          </p:nvPr>
        </p:nvGraphicFramePr>
        <p:xfrm>
          <a:off x="58688" y="1877622"/>
          <a:ext cx="9041278" cy="49069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167">
                  <a:extLst>
                    <a:ext uri="{9D8B030D-6E8A-4147-A177-3AD203B41FA5}">
                      <a16:colId xmlns:a16="http://schemas.microsoft.com/office/drawing/2014/main" val="4277428366"/>
                    </a:ext>
                  </a:extLst>
                </a:gridCol>
                <a:gridCol w="3449057">
                  <a:extLst>
                    <a:ext uri="{9D8B030D-6E8A-4147-A177-3AD203B41FA5}">
                      <a16:colId xmlns:a16="http://schemas.microsoft.com/office/drawing/2014/main" val="2546388829"/>
                    </a:ext>
                  </a:extLst>
                </a:gridCol>
                <a:gridCol w="5320054">
                  <a:extLst>
                    <a:ext uri="{9D8B030D-6E8A-4147-A177-3AD203B41FA5}">
                      <a16:colId xmlns:a16="http://schemas.microsoft.com/office/drawing/2014/main" val="3435656337"/>
                    </a:ext>
                  </a:extLst>
                </a:gridCol>
              </a:tblGrid>
              <a:tr h="1946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Группировка НЯ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Описание НЯ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5747"/>
                  </a:ext>
                </a:extLst>
              </a:tr>
              <a:tr h="260889">
                <a:tc rowSpan="5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Семинары раньше лекций 17%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97566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Много лекций в один день 12%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90616"/>
                  </a:ext>
                </a:extLst>
              </a:tr>
              <a:tr h="297453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Много семинаров в  один день 3%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3182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Профильные семинары в один день 9%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4491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типу занятий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Профильные семинары в одной части недели 8%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07945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трансферу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Расписание не согласовано с электричками 13%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89621"/>
                  </a:ext>
                </a:extLst>
              </a:tr>
              <a:tr h="334567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Ограничения по трансферу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Много занятий в Солнечном 4%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77361"/>
                  </a:ext>
                </a:extLst>
              </a:tr>
              <a:tr h="260889">
                <a:tc rowSpan="3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Нет персонализации расписания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Непонятное расписание (сложности с поиском) 6%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10483"/>
                  </a:ext>
                </a:extLst>
              </a:tr>
              <a:tr h="296011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Нет персонализации расписания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Отсутствие расписания в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moodle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6%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37401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Нет персонализации расписания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Запоздалое  оповещения о переносах занятий 5%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08731"/>
                  </a:ext>
                </a:extLst>
              </a:tr>
              <a:tr h="26088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4 </a:t>
                      </a: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Окна между занятиями </a:t>
                      </a:r>
                    </a:p>
                    <a:p>
                      <a:pPr algn="ctr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Наличие окон в  дневном расписании 4%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45768"/>
                  </a:ext>
                </a:extLst>
              </a:tr>
              <a:tr h="265322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4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Окна в между занятиями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Большие промежутки между лекциями и ПЗ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262336"/>
                  </a:ext>
                </a:extLst>
              </a:tr>
              <a:tr h="260889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5 </a:t>
                      </a:r>
                    </a:p>
                    <a:p>
                      <a:pPr algn="ctr" fontAlgn="b"/>
                      <a:endParaRPr lang="ru-RU" dirty="0">
                        <a:solidFill>
                          <a:srgbClr val="FFFF00"/>
                        </a:solidFill>
                        <a:latin typeface="+mn-lt"/>
                      </a:endParaRP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  <a:endParaRPr lang="ru-RU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Ограничения занятости ресурсов</a:t>
                      </a:r>
                    </a:p>
                    <a:p>
                      <a:pPr algn="ctr" fontAlgn="b"/>
                      <a:r>
                        <a:rPr lang="ru-RU" dirty="0">
                          <a:solidFill>
                            <a:srgbClr val="FFFF00"/>
                          </a:solidFill>
                          <a:latin typeface="+mn-lt"/>
                        </a:rPr>
                        <a:t>8% </a:t>
                      </a:r>
                      <a:endParaRPr lang="ru-RU" dirty="0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ru-RU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Частые перемены в расписании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57202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5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Ограничения занятости ресурсов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Наложение пар (ошибки расписания)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034371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5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Ограничения занятости ресурсов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Высокая нагрузка на субботу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46953"/>
                  </a:ext>
                </a:extLst>
              </a:tr>
              <a:tr h="260889">
                <a:tc vMerge="1">
                  <a:txBody>
                    <a:bodyPr/>
                    <a:lstStyle/>
                    <a:p>
                      <a:pPr algn="ctr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5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dirty="0">
                          <a:solidFill>
                            <a:srgbClr val="FFFFFF"/>
                          </a:solidFill>
                          <a:latin typeface="+mn-lt"/>
                        </a:rPr>
                        <a:t>Ограничения занятости ресурсов 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Очность лекций 2%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56463"/>
                  </a:ext>
                </a:extLst>
              </a:tr>
            </a:tbl>
          </a:graphicData>
        </a:graphic>
      </p:graphicFrame>
      <p:sp>
        <p:nvSpPr>
          <p:cNvPr id="43" name="Номер слайда 2">
            <a:extLst>
              <a:ext uri="{FF2B5EF4-FFF2-40B4-BE49-F238E27FC236}">
                <a16:creationId xmlns:a16="http://schemas.microsoft.com/office/drawing/2014/main" id="{6365B452-664B-491B-810A-BF61F5FF3A2C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24482-73DE-418F-A23C-8D5D6917D48A}"/>
              </a:ext>
            </a:extLst>
          </p:cNvPr>
          <p:cNvSpPr txBox="1"/>
          <p:nvPr/>
        </p:nvSpPr>
        <p:spPr>
          <a:xfrm>
            <a:off x="-1362" y="338456"/>
            <a:ext cx="9082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число профильных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очность)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персонализации расписания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(промежутки времени между парами, между лекциями и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занятости  ресурсов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B4DE-A35B-4AF2-BAA0-1BC99D0F879B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24171515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3313266" y="1520785"/>
            <a:ext cx="1873397" cy="5891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Ограничения по трансферу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0" y="-43284"/>
            <a:ext cx="5176512" cy="626347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Кластеры нежелательных явлений</a:t>
            </a:r>
            <a:endParaRPr lang="ru-RU" sz="1400" dirty="0"/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26A7F8F3-0478-422F-8D94-6CCBB4C9F6DE}"/>
              </a:ext>
            </a:extLst>
          </p:cNvPr>
          <p:cNvSpPr/>
          <p:nvPr/>
        </p:nvSpPr>
        <p:spPr>
          <a:xfrm>
            <a:off x="1979712" y="3182355"/>
            <a:ext cx="1777259" cy="6263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Окна между занятиями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5183215" y="3179302"/>
            <a:ext cx="212508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Ограничения занятости  ресурсов</a:t>
            </a:r>
          </a:p>
        </p:txBody>
      </p:sp>
      <p:sp>
        <p:nvSpPr>
          <p:cNvPr id="62" name="Скругленный прямоугольник 38">
            <a:extLst>
              <a:ext uri="{FF2B5EF4-FFF2-40B4-BE49-F238E27FC236}">
                <a16:creationId xmlns:a16="http://schemas.microsoft.com/office/drawing/2014/main" id="{ACB4FD15-A0B9-44F5-8436-0E79920E8CF9}"/>
              </a:ext>
            </a:extLst>
          </p:cNvPr>
          <p:cNvSpPr/>
          <p:nvPr/>
        </p:nvSpPr>
        <p:spPr>
          <a:xfrm>
            <a:off x="179512" y="1571072"/>
            <a:ext cx="2070174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 Ограничения по типу занятий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6371306" y="1439510"/>
            <a:ext cx="2321488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Нет персонализации расписания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E9340-0447-49E7-8EE0-7AAC4BC0EE08}"/>
              </a:ext>
            </a:extLst>
          </p:cNvPr>
          <p:cNvSpPr txBox="1"/>
          <p:nvPr/>
        </p:nvSpPr>
        <p:spPr>
          <a:xfrm>
            <a:off x="2483768" y="996170"/>
            <a:ext cx="367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 19 НЯ выделено 5 кластеров из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C39BF-9E6F-43AF-A24C-D98C4A27557A}"/>
              </a:ext>
            </a:extLst>
          </p:cNvPr>
          <p:cNvSpPr txBox="1"/>
          <p:nvPr/>
        </p:nvSpPr>
        <p:spPr>
          <a:xfrm>
            <a:off x="70541" y="5060314"/>
            <a:ext cx="9082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доля профильных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очность)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персонализации расписания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(промежутки времени между парами, между лекциями и ПЗ)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занятости  ресурсов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</a:t>
            </a:r>
          </a:p>
        </p:txBody>
      </p:sp>
      <p:sp>
        <p:nvSpPr>
          <p:cNvPr id="25" name="Номер слайда 2">
            <a:extLst>
              <a:ext uri="{FF2B5EF4-FFF2-40B4-BE49-F238E27FC236}">
                <a16:creationId xmlns:a16="http://schemas.microsoft.com/office/drawing/2014/main" id="{535E1120-4E50-40A1-ADA4-D041978377FF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D4692-1882-4CA8-A643-E75F04C6EB4F}"/>
              </a:ext>
            </a:extLst>
          </p:cNvPr>
          <p:cNvSpPr txBox="1"/>
          <p:nvPr/>
        </p:nvSpPr>
        <p:spPr>
          <a:xfrm>
            <a:off x="827584" y="232464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49%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AE44B2-6620-4136-A51B-6425EACF51C2}"/>
              </a:ext>
            </a:extLst>
          </p:cNvPr>
          <p:cNvSpPr txBox="1"/>
          <p:nvPr/>
        </p:nvSpPr>
        <p:spPr>
          <a:xfrm>
            <a:off x="3930905" y="2267690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AB2422-B88B-4249-8483-E4DE0663B02E}"/>
              </a:ext>
            </a:extLst>
          </p:cNvPr>
          <p:cNvSpPr txBox="1"/>
          <p:nvPr/>
        </p:nvSpPr>
        <p:spPr>
          <a:xfrm>
            <a:off x="7212991" y="2179659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B65DB4-F27D-4163-B3BA-9CFB126F3F44}"/>
              </a:ext>
            </a:extLst>
          </p:cNvPr>
          <p:cNvSpPr txBox="1"/>
          <p:nvPr/>
        </p:nvSpPr>
        <p:spPr>
          <a:xfrm>
            <a:off x="2483768" y="3880510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6%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FD7A5-239C-40BD-BA81-0FC515CE237C}"/>
              </a:ext>
            </a:extLst>
          </p:cNvPr>
          <p:cNvSpPr txBox="1"/>
          <p:nvPr/>
        </p:nvSpPr>
        <p:spPr>
          <a:xfrm>
            <a:off x="6052247" y="3887805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8%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CD224D-07E5-45DB-A688-31DAD2665EA0}"/>
              </a:ext>
            </a:extLst>
          </p:cNvPr>
          <p:cNvSpPr txBox="1"/>
          <p:nvPr/>
        </p:nvSpPr>
        <p:spPr>
          <a:xfrm>
            <a:off x="3563888" y="4450822"/>
            <a:ext cx="2150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процент от  334  НЯ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2F26-4ABD-4AEC-9B47-B78758AFB514}"/>
              </a:ext>
            </a:extLst>
          </p:cNvPr>
          <p:cNvSpPr txBox="1"/>
          <p:nvPr/>
        </p:nvSpPr>
        <p:spPr>
          <a:xfrm>
            <a:off x="5085936" y="-3654"/>
            <a:ext cx="2222368" cy="47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419196206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Текущая действительность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4837100" y="1052736"/>
            <a:ext cx="1607108" cy="77159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3 Нет персонального расписания </a:t>
            </a: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2520214" y="1207086"/>
            <a:ext cx="1525178" cy="625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4 Окна между занятиями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5834344" y="2245461"/>
            <a:ext cx="2011636" cy="6794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FFFF"/>
                </a:solidFill>
                <a:latin typeface="Calibri"/>
              </a:rPr>
              <a:t>5 Ограничения по занятости  ресурсов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3742711" y="2285175"/>
            <a:ext cx="1606733" cy="63976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FFFF"/>
                </a:solidFill>
                <a:latin typeface="Calibri"/>
              </a:rPr>
              <a:t>2 Ограничения по трансферу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B3669-8B25-4C74-9FBE-973D08BBCB56}"/>
              </a:ext>
            </a:extLst>
          </p:cNvPr>
          <p:cNvSpPr txBox="1"/>
          <p:nvPr/>
        </p:nvSpPr>
        <p:spPr>
          <a:xfrm>
            <a:off x="1852697" y="4523960"/>
            <a:ext cx="193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Корневые нежелательные явления</a:t>
            </a:r>
            <a:endParaRPr lang="ru-RU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44305" y="470974"/>
            <a:ext cx="4712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Что изменять? Нежелательные явления </a:t>
            </a:r>
            <a:endParaRPr lang="ru-RU" dirty="0"/>
          </a:p>
        </p:txBody>
      </p: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024860" y="3249860"/>
            <a:ext cx="2011636" cy="76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распределения ресурсов</a:t>
            </a:r>
          </a:p>
        </p:txBody>
      </p: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3938859" y="4800038"/>
            <a:ext cx="2317537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создания  расписания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2186959" y="3289172"/>
            <a:ext cx="2190939" cy="7021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автоматизации проверки расписания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173759" y="2943118"/>
            <a:ext cx="780789" cy="29330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16200000" flipH="1">
            <a:off x="3785690" y="3488099"/>
            <a:ext cx="808677" cy="18151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504352" y="994166"/>
            <a:ext cx="1465666" cy="10525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 учтены требования субъектов расписания</a:t>
            </a:r>
          </a:p>
        </p:txBody>
      </p: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9" idx="2"/>
            <a:endCxn id="115" idx="1"/>
          </p:cNvCxnSpPr>
          <p:nvPr/>
        </p:nvCxnSpPr>
        <p:spPr>
          <a:xfrm rot="16200000" flipH="1">
            <a:off x="1421967" y="2875275"/>
            <a:ext cx="584858" cy="94512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67" idx="2"/>
            <a:endCxn id="115" idx="3"/>
          </p:cNvCxnSpPr>
          <p:nvPr/>
        </p:nvCxnSpPr>
        <p:spPr>
          <a:xfrm rot="5400000">
            <a:off x="5251369" y="2051473"/>
            <a:ext cx="715323" cy="2462264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9" idx="0"/>
            <a:endCxn id="127" idx="2"/>
          </p:cNvCxnSpPr>
          <p:nvPr/>
        </p:nvCxnSpPr>
        <p:spPr>
          <a:xfrm rot="16200000" flipV="1">
            <a:off x="1052442" y="2231497"/>
            <a:ext cx="374135" cy="46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5430664" y="2040358"/>
            <a:ext cx="709611" cy="247878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8" name="Группа 437">
            <a:extLst>
              <a:ext uri="{FF2B5EF4-FFF2-40B4-BE49-F238E27FC236}">
                <a16:creationId xmlns:a16="http://schemas.microsoft.com/office/drawing/2014/main" id="{CD1340C7-891C-40D7-8681-BD6335DD249B}"/>
              </a:ext>
            </a:extLst>
          </p:cNvPr>
          <p:cNvGrpSpPr/>
          <p:nvPr/>
        </p:nvGrpSpPr>
        <p:grpSpPr>
          <a:xfrm>
            <a:off x="7977351" y="23952"/>
            <a:ext cx="1097347" cy="1901590"/>
            <a:chOff x="3058454" y="2351470"/>
            <a:chExt cx="1097347" cy="1901590"/>
          </a:xfrm>
        </p:grpSpPr>
        <p:pic>
          <p:nvPicPr>
            <p:cNvPr id="439" name="Picture 4" descr="C:\Users\afatkin\Desktop\Голдратт.jpg">
              <a:extLst>
                <a:ext uri="{FF2B5EF4-FFF2-40B4-BE49-F238E27FC236}">
                  <a16:creationId xmlns:a16="http://schemas.microsoft.com/office/drawing/2014/main" id="{BB739DC5-D181-4F5A-9D6A-B7BCDDC7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454" y="2351470"/>
              <a:ext cx="1097347" cy="131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0C501E31-A203-4994-9235-AB38E9C0DA5D}"/>
                </a:ext>
              </a:extLst>
            </p:cNvPr>
            <p:cNvSpPr/>
            <p:nvPr/>
          </p:nvSpPr>
          <p:spPr>
            <a:xfrm>
              <a:off x="3130560" y="3668285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  <p:sp>
        <p:nvSpPr>
          <p:cNvPr id="509" name="Номер слайда 2">
            <a:extLst>
              <a:ext uri="{FF2B5EF4-FFF2-40B4-BE49-F238E27FC236}">
                <a16:creationId xmlns:a16="http://schemas.microsoft.com/office/drawing/2014/main" id="{948A0925-2518-428C-9910-F031A009E42E}"/>
              </a:ext>
            </a:extLst>
          </p:cNvPr>
          <p:cNvSpPr txBox="1">
            <a:spLocks/>
          </p:cNvSpPr>
          <p:nvPr/>
        </p:nvSpPr>
        <p:spPr>
          <a:xfrm>
            <a:off x="8169629" y="6396072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26721-37F6-4A42-AE8C-2D46A4291D34}"/>
              </a:ext>
            </a:extLst>
          </p:cNvPr>
          <p:cNvSpPr txBox="1"/>
          <p:nvPr/>
        </p:nvSpPr>
        <p:spPr>
          <a:xfrm>
            <a:off x="4496053" y="3846557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FFFFFF"/>
                </a:solidFill>
                <a:latin typeface="Calibri"/>
              </a:rPr>
              <a:t>Причина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ru-RU" sz="1400" b="1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Скругленный прямоугольник 38">
            <a:extLst>
              <a:ext uri="{FF2B5EF4-FFF2-40B4-BE49-F238E27FC236}">
                <a16:creationId xmlns:a16="http://schemas.microsoft.com/office/drawing/2014/main" id="{DC22F12E-90CE-4A13-8006-33E4970297A2}"/>
              </a:ext>
            </a:extLst>
          </p:cNvPr>
          <p:cNvSpPr/>
          <p:nvPr/>
        </p:nvSpPr>
        <p:spPr>
          <a:xfrm>
            <a:off x="406398" y="2420888"/>
            <a:ext cx="167086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 Ограничения по типу занятий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D0E42F-D710-41CD-B9B4-1A002629C936}"/>
              </a:ext>
            </a:extLst>
          </p:cNvPr>
          <p:cNvSpPr txBox="1"/>
          <p:nvPr/>
        </p:nvSpPr>
        <p:spPr>
          <a:xfrm>
            <a:off x="-57473" y="5531820"/>
            <a:ext cx="87339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доля профильных ПЗ)    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49%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очное)   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персонализации расписания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(окна между парами, между лекциями и ПЗ)                   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занятости  ресурсов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   </a:t>
            </a:r>
            <a:r>
              <a:rPr lang="ru-RU" sz="1600" dirty="0">
                <a:solidFill>
                  <a:srgbClr val="FFFF00"/>
                </a:solidFill>
                <a:latin typeface="+mn-lt"/>
              </a:rPr>
              <a:t>6% </a:t>
            </a:r>
            <a:endParaRPr lang="ru-RU" sz="160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167" name="Shape 18">
            <a:extLst>
              <a:ext uri="{FF2B5EF4-FFF2-40B4-BE49-F238E27FC236}">
                <a16:creationId xmlns:a16="http://schemas.microsoft.com/office/drawing/2014/main" id="{4C9B3D52-858D-4238-9D33-FAD27EFAD323}"/>
              </a:ext>
            </a:extLst>
          </p:cNvPr>
          <p:cNvCxnSpPr>
            <a:cxnSpLocks/>
            <a:stCxn id="61" idx="2"/>
            <a:endCxn id="97" idx="1"/>
          </p:cNvCxnSpPr>
          <p:nvPr/>
        </p:nvCxnSpPr>
        <p:spPr>
          <a:xfrm rot="16200000" flipH="1">
            <a:off x="5427644" y="2037338"/>
            <a:ext cx="1810227" cy="138420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hape 18">
            <a:extLst>
              <a:ext uri="{FF2B5EF4-FFF2-40B4-BE49-F238E27FC236}">
                <a16:creationId xmlns:a16="http://schemas.microsoft.com/office/drawing/2014/main" id="{7F208EBB-E343-4082-8797-7AE7B434CBCD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5400000">
            <a:off x="2554554" y="2560923"/>
            <a:ext cx="1456124" cy="3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hape 18">
            <a:extLst>
              <a:ext uri="{FF2B5EF4-FFF2-40B4-BE49-F238E27FC236}">
                <a16:creationId xmlns:a16="http://schemas.microsoft.com/office/drawing/2014/main" id="{CBF9DABB-BA91-48A1-95E0-96DF3D0228F2}"/>
              </a:ext>
            </a:extLst>
          </p:cNvPr>
          <p:cNvCxnSpPr>
            <a:cxnSpLocks/>
            <a:stCxn id="64" idx="1"/>
            <a:endCxn id="127" idx="3"/>
          </p:cNvCxnSpPr>
          <p:nvPr/>
        </p:nvCxnSpPr>
        <p:spPr>
          <a:xfrm rot="10800000" flipV="1">
            <a:off x="1970018" y="1520066"/>
            <a:ext cx="550196" cy="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hape 18">
            <a:extLst>
              <a:ext uri="{FF2B5EF4-FFF2-40B4-BE49-F238E27FC236}">
                <a16:creationId xmlns:a16="http://schemas.microsoft.com/office/drawing/2014/main" id="{748877B3-8CF5-4D47-80A3-6D37E4C0F9A1}"/>
              </a:ext>
            </a:extLst>
          </p:cNvPr>
          <p:cNvCxnSpPr>
            <a:cxnSpLocks/>
            <a:stCxn id="67" idx="2"/>
            <a:endCxn id="97" idx="1"/>
          </p:cNvCxnSpPr>
          <p:nvPr/>
        </p:nvCxnSpPr>
        <p:spPr>
          <a:xfrm rot="16200000" flipH="1">
            <a:off x="6577706" y="3187400"/>
            <a:ext cx="709611" cy="18469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AEC39EC5-61B7-458A-8071-CF72DAA8232B}"/>
              </a:ext>
            </a:extLst>
          </p:cNvPr>
          <p:cNvSpPr txBox="1"/>
          <p:nvPr/>
        </p:nvSpPr>
        <p:spPr>
          <a:xfrm>
            <a:off x="7616137" y="4951319"/>
            <a:ext cx="1206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процент от</a:t>
            </a:r>
          </a:p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числа  НЯ</a:t>
            </a:r>
            <a:endParaRPr lang="ru-RU" sz="16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764134-7984-42BD-92C2-CA2AD697D0A0}"/>
              </a:ext>
            </a:extLst>
          </p:cNvPr>
          <p:cNvSpPr txBox="1"/>
          <p:nvPr/>
        </p:nvSpPr>
        <p:spPr>
          <a:xfrm>
            <a:off x="536656" y="3104506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49%</a:t>
            </a:r>
            <a:endParaRPr lang="ru-RU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8A66F4-B66F-424C-97D9-E47B8140DC61}"/>
              </a:ext>
            </a:extLst>
          </p:cNvPr>
          <p:cNvSpPr txBox="1"/>
          <p:nvPr/>
        </p:nvSpPr>
        <p:spPr>
          <a:xfrm>
            <a:off x="3883068" y="291565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2B76A60-A8D6-4858-AB1F-953291DA89A0}"/>
              </a:ext>
            </a:extLst>
          </p:cNvPr>
          <p:cNvSpPr txBox="1"/>
          <p:nvPr/>
        </p:nvSpPr>
        <p:spPr>
          <a:xfrm>
            <a:off x="4932489" y="1804246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17%</a:t>
            </a:r>
            <a:endParaRPr lang="ru-RU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4ED5EBAE-AF90-4C47-8A0F-84F78F4FCD2C}"/>
              </a:ext>
            </a:extLst>
          </p:cNvPr>
          <p:cNvSpPr txBox="1"/>
          <p:nvPr/>
        </p:nvSpPr>
        <p:spPr>
          <a:xfrm>
            <a:off x="5968463" y="2902736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8%</a:t>
            </a:r>
            <a:endParaRPr lang="ru-RU" dirty="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6076153-BCA2-448C-A5E3-499C5649AF32}"/>
              </a:ext>
            </a:extLst>
          </p:cNvPr>
          <p:cNvSpPr txBox="1"/>
          <p:nvPr/>
        </p:nvSpPr>
        <p:spPr>
          <a:xfrm>
            <a:off x="2765441" y="1833047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6%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BD07A9-1978-418D-B537-BD932AC8D07B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</p:spTree>
    <p:extLst>
      <p:ext uri="{BB962C8B-B14F-4D97-AF65-F5344CB8AC3E}">
        <p14:creationId xmlns:p14="http://schemas.microsoft.com/office/powerpoint/2010/main" val="168034246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11571" y="-25808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162" y="-41727"/>
            <a:ext cx="3706919" cy="43879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Будущая действительность</a:t>
            </a: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E7C41F91-AB76-4BA0-8A7F-D1D810427319}"/>
              </a:ext>
            </a:extLst>
          </p:cNvPr>
          <p:cNvSpPr/>
          <p:nvPr/>
        </p:nvSpPr>
        <p:spPr>
          <a:xfrm>
            <a:off x="4898585" y="1143630"/>
            <a:ext cx="1484138" cy="5898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FF"/>
                </a:solidFill>
                <a:latin typeface="Calibri"/>
              </a:rPr>
              <a:t>3. Расписание персонально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Скругленный прямоугольник 38">
            <a:extLst>
              <a:ext uri="{FF2B5EF4-FFF2-40B4-BE49-F238E27FC236}">
                <a16:creationId xmlns:a16="http://schemas.microsoft.com/office/drawing/2014/main" id="{4114CED6-1E1E-4E16-B8F8-3695205F290B}"/>
              </a:ext>
            </a:extLst>
          </p:cNvPr>
          <p:cNvSpPr/>
          <p:nvPr/>
        </p:nvSpPr>
        <p:spPr>
          <a:xfrm>
            <a:off x="2442713" y="1120963"/>
            <a:ext cx="1571392" cy="79521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Окна между занятиями согласованы</a:t>
            </a:r>
          </a:p>
        </p:txBody>
      </p: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F0878EE1-A99B-4B55-A640-63830204A28E}"/>
              </a:ext>
            </a:extLst>
          </p:cNvPr>
          <p:cNvSpPr/>
          <p:nvPr/>
        </p:nvSpPr>
        <p:spPr>
          <a:xfrm>
            <a:off x="5925283" y="2269523"/>
            <a:ext cx="1857714" cy="6337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Ресурсы заняты оптимально</a:t>
            </a:r>
          </a:p>
        </p:txBody>
      </p:sp>
      <p:sp>
        <p:nvSpPr>
          <p:cNvPr id="82" name="Скругленный прямоугольник 38">
            <a:extLst>
              <a:ext uri="{FF2B5EF4-FFF2-40B4-BE49-F238E27FC236}">
                <a16:creationId xmlns:a16="http://schemas.microsoft.com/office/drawing/2014/main" id="{447C6BE0-5E32-444A-870D-C79517D4DA36}"/>
              </a:ext>
            </a:extLst>
          </p:cNvPr>
          <p:cNvSpPr/>
          <p:nvPr/>
        </p:nvSpPr>
        <p:spPr>
          <a:xfrm>
            <a:off x="3820388" y="2289515"/>
            <a:ext cx="1437318" cy="6148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FF"/>
                </a:solidFill>
                <a:latin typeface="Calibri"/>
              </a:rPr>
              <a:t>2. Трансферы в расписании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05FB9B-E39B-42EB-9013-468D9CD02C8D}"/>
              </a:ext>
            </a:extLst>
          </p:cNvPr>
          <p:cNvSpPr txBox="1"/>
          <p:nvPr/>
        </p:nvSpPr>
        <p:spPr>
          <a:xfrm>
            <a:off x="57805" y="475259"/>
            <a:ext cx="471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 что изменить? </a:t>
            </a:r>
            <a:r>
              <a:rPr lang="ru-RU" b="1" dirty="0">
                <a:solidFill>
                  <a:srgbClr val="FFFF00"/>
                </a:solidFill>
                <a:latin typeface="Calibri"/>
              </a:rPr>
              <a:t>Ж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елательные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результаты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7F14650D-5751-4BD4-9EF9-C66189050D9D}"/>
              </a:ext>
            </a:extLst>
          </p:cNvPr>
          <p:cNvSpPr/>
          <p:nvPr/>
        </p:nvSpPr>
        <p:spPr>
          <a:xfrm>
            <a:off x="7115624" y="3249860"/>
            <a:ext cx="1937613" cy="76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Распределение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ресурсов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автоматизировано</a:t>
            </a:r>
          </a:p>
        </p:txBody>
      </p:sp>
      <p:sp>
        <p:nvSpPr>
          <p:cNvPr id="114" name="Скругленный прямоугольник 38">
            <a:extLst>
              <a:ext uri="{FF2B5EF4-FFF2-40B4-BE49-F238E27FC236}">
                <a16:creationId xmlns:a16="http://schemas.microsoft.com/office/drawing/2014/main" id="{CCD5D3FC-7E92-4007-B8CF-5312F7EF8270}"/>
              </a:ext>
            </a:extLst>
          </p:cNvPr>
          <p:cNvSpPr/>
          <p:nvPr/>
        </p:nvSpPr>
        <p:spPr>
          <a:xfrm>
            <a:off x="4006015" y="4800038"/>
            <a:ext cx="2183224" cy="63452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расписания автоматизировано</a:t>
            </a:r>
          </a:p>
        </p:txBody>
      </p:sp>
      <p:sp>
        <p:nvSpPr>
          <p:cNvPr id="115" name="Скругленный прямоугольник 38">
            <a:extLst>
              <a:ext uri="{FF2B5EF4-FFF2-40B4-BE49-F238E27FC236}">
                <a16:creationId xmlns:a16="http://schemas.microsoft.com/office/drawing/2014/main" id="{6C286A14-379E-4C41-B333-785F5850CC05}"/>
              </a:ext>
            </a:extLst>
          </p:cNvPr>
          <p:cNvSpPr/>
          <p:nvPr/>
        </p:nvSpPr>
        <p:spPr>
          <a:xfrm>
            <a:off x="2137081" y="3289172"/>
            <a:ext cx="2190939" cy="7021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Проверка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расписания автоматизирована</a:t>
            </a:r>
          </a:p>
        </p:txBody>
      </p:sp>
      <p:cxnSp>
        <p:nvCxnSpPr>
          <p:cNvPr id="117" name="Shape 18">
            <a:extLst>
              <a:ext uri="{FF2B5EF4-FFF2-40B4-BE49-F238E27FC236}">
                <a16:creationId xmlns:a16="http://schemas.microsoft.com/office/drawing/2014/main" id="{D80E34C1-C8AC-4067-BF00-48835547E03B}"/>
              </a:ext>
            </a:extLst>
          </p:cNvPr>
          <p:cNvCxnSpPr>
            <a:cxnSpLocks/>
            <a:stCxn id="97" idx="2"/>
            <a:endCxn id="114" idx="0"/>
          </p:cNvCxnSpPr>
          <p:nvPr/>
        </p:nvCxnSpPr>
        <p:spPr>
          <a:xfrm rot="5400000">
            <a:off x="6200635" y="2916241"/>
            <a:ext cx="780789" cy="298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8">
            <a:extLst>
              <a:ext uri="{FF2B5EF4-FFF2-40B4-BE49-F238E27FC236}">
                <a16:creationId xmlns:a16="http://schemas.microsoft.com/office/drawing/2014/main" id="{ED0E6A26-6A73-4C79-A4B9-7971FA66E22D}"/>
              </a:ext>
            </a:extLst>
          </p:cNvPr>
          <p:cNvCxnSpPr>
            <a:cxnSpLocks/>
            <a:stCxn id="115" idx="2"/>
            <a:endCxn id="114" idx="0"/>
          </p:cNvCxnSpPr>
          <p:nvPr/>
        </p:nvCxnSpPr>
        <p:spPr>
          <a:xfrm rot="16200000" flipH="1">
            <a:off x="3760751" y="3463161"/>
            <a:ext cx="808677" cy="18650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38">
            <a:extLst>
              <a:ext uri="{FF2B5EF4-FFF2-40B4-BE49-F238E27FC236}">
                <a16:creationId xmlns:a16="http://schemas.microsoft.com/office/drawing/2014/main" id="{BD6CBF36-502E-4C12-A80D-A95677D15067}"/>
              </a:ext>
            </a:extLst>
          </p:cNvPr>
          <p:cNvSpPr/>
          <p:nvPr/>
        </p:nvSpPr>
        <p:spPr>
          <a:xfrm>
            <a:off x="504352" y="994166"/>
            <a:ext cx="1465666" cy="10525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Учтены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требования субъектов расписания</a:t>
            </a:r>
          </a:p>
        </p:txBody>
      </p:sp>
      <p:cxnSp>
        <p:nvCxnSpPr>
          <p:cNvPr id="140" name="Shape 18">
            <a:extLst>
              <a:ext uri="{FF2B5EF4-FFF2-40B4-BE49-F238E27FC236}">
                <a16:creationId xmlns:a16="http://schemas.microsoft.com/office/drawing/2014/main" id="{B0965E38-4B85-40B6-9948-69FE69010D0E}"/>
              </a:ext>
            </a:extLst>
          </p:cNvPr>
          <p:cNvCxnSpPr>
            <a:cxnSpLocks/>
            <a:stCxn id="69" idx="2"/>
            <a:endCxn id="115" idx="1"/>
          </p:cNvCxnSpPr>
          <p:nvPr/>
        </p:nvCxnSpPr>
        <p:spPr>
          <a:xfrm rot="16200000" flipH="1">
            <a:off x="1397028" y="2900214"/>
            <a:ext cx="584858" cy="89524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hape 18">
            <a:extLst>
              <a:ext uri="{FF2B5EF4-FFF2-40B4-BE49-F238E27FC236}">
                <a16:creationId xmlns:a16="http://schemas.microsoft.com/office/drawing/2014/main" id="{B8DE8795-8611-4F39-8C9F-058AA08D4939}"/>
              </a:ext>
            </a:extLst>
          </p:cNvPr>
          <p:cNvCxnSpPr>
            <a:cxnSpLocks/>
            <a:stCxn id="67" idx="2"/>
            <a:endCxn id="115" idx="3"/>
          </p:cNvCxnSpPr>
          <p:nvPr/>
        </p:nvCxnSpPr>
        <p:spPr>
          <a:xfrm rot="5400000">
            <a:off x="5222591" y="2008717"/>
            <a:ext cx="736979" cy="2526120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hape 18">
            <a:extLst>
              <a:ext uri="{FF2B5EF4-FFF2-40B4-BE49-F238E27FC236}">
                <a16:creationId xmlns:a16="http://schemas.microsoft.com/office/drawing/2014/main" id="{93C3B107-D5FB-475D-8073-133F24AE09C8}"/>
              </a:ext>
            </a:extLst>
          </p:cNvPr>
          <p:cNvCxnSpPr>
            <a:cxnSpLocks/>
            <a:stCxn id="69" idx="0"/>
            <a:endCxn id="127" idx="2"/>
          </p:cNvCxnSpPr>
          <p:nvPr/>
        </p:nvCxnSpPr>
        <p:spPr>
          <a:xfrm rot="16200000" flipV="1">
            <a:off x="1052442" y="2231497"/>
            <a:ext cx="374135" cy="46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18">
            <a:extLst>
              <a:ext uri="{FF2B5EF4-FFF2-40B4-BE49-F238E27FC236}">
                <a16:creationId xmlns:a16="http://schemas.microsoft.com/office/drawing/2014/main" id="{037B2D91-8FD8-4212-B4F3-B2D5ADC6FB33}"/>
              </a:ext>
            </a:extLst>
          </p:cNvPr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5462218" y="1981148"/>
            <a:ext cx="730235" cy="2576577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8" name="Группа 437">
            <a:extLst>
              <a:ext uri="{FF2B5EF4-FFF2-40B4-BE49-F238E27FC236}">
                <a16:creationId xmlns:a16="http://schemas.microsoft.com/office/drawing/2014/main" id="{CD1340C7-891C-40D7-8681-BD6335DD249B}"/>
              </a:ext>
            </a:extLst>
          </p:cNvPr>
          <p:cNvGrpSpPr/>
          <p:nvPr/>
        </p:nvGrpSpPr>
        <p:grpSpPr>
          <a:xfrm>
            <a:off x="7977351" y="23952"/>
            <a:ext cx="1097347" cy="1901590"/>
            <a:chOff x="3058454" y="2351470"/>
            <a:chExt cx="1097347" cy="1901590"/>
          </a:xfrm>
        </p:grpSpPr>
        <p:pic>
          <p:nvPicPr>
            <p:cNvPr id="439" name="Picture 4" descr="C:\Users\afatkin\Desktop\Голдратт.jpg">
              <a:extLst>
                <a:ext uri="{FF2B5EF4-FFF2-40B4-BE49-F238E27FC236}">
                  <a16:creationId xmlns:a16="http://schemas.microsoft.com/office/drawing/2014/main" id="{BB739DC5-D181-4F5A-9D6A-B7BCDDC7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454" y="2351470"/>
              <a:ext cx="1097347" cy="131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" name="Прямоугольник 439">
              <a:extLst>
                <a:ext uri="{FF2B5EF4-FFF2-40B4-BE49-F238E27FC236}">
                  <a16:creationId xmlns:a16="http://schemas.microsoft.com/office/drawing/2014/main" id="{0C501E31-A203-4994-9235-AB38E9C0DA5D}"/>
                </a:ext>
              </a:extLst>
            </p:cNvPr>
            <p:cNvSpPr/>
            <p:nvPr/>
          </p:nvSpPr>
          <p:spPr>
            <a:xfrm>
              <a:off x="3130560" y="3668285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  <p:sp>
        <p:nvSpPr>
          <p:cNvPr id="509" name="Номер слайда 2">
            <a:extLst>
              <a:ext uri="{FF2B5EF4-FFF2-40B4-BE49-F238E27FC236}">
                <a16:creationId xmlns:a16="http://schemas.microsoft.com/office/drawing/2014/main" id="{948A0925-2518-428C-9910-F031A009E42E}"/>
              </a:ext>
            </a:extLst>
          </p:cNvPr>
          <p:cNvSpPr txBox="1">
            <a:spLocks/>
          </p:cNvSpPr>
          <p:nvPr/>
        </p:nvSpPr>
        <p:spPr>
          <a:xfrm>
            <a:off x="8226150" y="6481781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26721-37F6-4A42-AE8C-2D46A4291D34}"/>
              </a:ext>
            </a:extLst>
          </p:cNvPr>
          <p:cNvSpPr txBox="1"/>
          <p:nvPr/>
        </p:nvSpPr>
        <p:spPr>
          <a:xfrm>
            <a:off x="4496053" y="3846557"/>
            <a:ext cx="2081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Следствие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Скругленный прямоугольник 38">
            <a:extLst>
              <a:ext uri="{FF2B5EF4-FFF2-40B4-BE49-F238E27FC236}">
                <a16:creationId xmlns:a16="http://schemas.microsoft.com/office/drawing/2014/main" id="{DC22F12E-90CE-4A13-8006-33E4970297A2}"/>
              </a:ext>
            </a:extLst>
          </p:cNvPr>
          <p:cNvSpPr/>
          <p:nvPr/>
        </p:nvSpPr>
        <p:spPr>
          <a:xfrm>
            <a:off x="406398" y="2420888"/>
            <a:ext cx="1670869" cy="634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Типы занятий согласованы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D0E42F-D710-41CD-B9B4-1A002629C936}"/>
              </a:ext>
            </a:extLst>
          </p:cNvPr>
          <p:cNvSpPr txBox="1"/>
          <p:nvPr/>
        </p:nvSpPr>
        <p:spPr>
          <a:xfrm>
            <a:off x="86543" y="5531820"/>
            <a:ext cx="83018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Типы занятий согласованы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(порядок лекция – ПЗ,  доля профильных ПЗ)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49%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Трансферы в расписании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(корпуса, расстояние, время на дорогу, очное)           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1" dirty="0">
                <a:solidFill>
                  <a:srgbClr val="FFFF00"/>
                </a:solidFill>
                <a:latin typeface="Calibri"/>
              </a:rPr>
              <a:t>Расписание персонально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 личный кабинет субъекта, сообщения о переменах)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между занятиями согласованы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lang="ru-RU" sz="1600" dirty="0">
                <a:solidFill>
                  <a:srgbClr val="FFFFFF"/>
                </a:solidFill>
                <a:latin typeface="Calibri"/>
              </a:rPr>
              <a:t>окна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между парами, между лекциями и ПЗ)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Ресурсы заняты оптимально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(аудитория, пара, группа, преподаватель, очность)      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8%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7" name="Shape 18">
            <a:extLst>
              <a:ext uri="{FF2B5EF4-FFF2-40B4-BE49-F238E27FC236}">
                <a16:creationId xmlns:a16="http://schemas.microsoft.com/office/drawing/2014/main" id="{4C9B3D52-858D-4238-9D33-FAD27EFAD323}"/>
              </a:ext>
            </a:extLst>
          </p:cNvPr>
          <p:cNvCxnSpPr>
            <a:cxnSpLocks/>
            <a:stCxn id="61" idx="2"/>
            <a:endCxn id="97" idx="1"/>
          </p:cNvCxnSpPr>
          <p:nvPr/>
        </p:nvCxnSpPr>
        <p:spPr>
          <a:xfrm rot="16200000" flipH="1">
            <a:off x="5427579" y="1946510"/>
            <a:ext cx="1901120" cy="1474970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hape 18">
            <a:extLst>
              <a:ext uri="{FF2B5EF4-FFF2-40B4-BE49-F238E27FC236}">
                <a16:creationId xmlns:a16="http://schemas.microsoft.com/office/drawing/2014/main" id="{7F208EBB-E343-4082-8797-7AE7B434CBCD}"/>
              </a:ext>
            </a:extLst>
          </p:cNvPr>
          <p:cNvCxnSpPr>
            <a:cxnSpLocks/>
            <a:stCxn id="64" idx="2"/>
            <a:endCxn id="115" idx="0"/>
          </p:cNvCxnSpPr>
          <p:nvPr/>
        </p:nvCxnSpPr>
        <p:spPr>
          <a:xfrm rot="16200000" flipH="1">
            <a:off x="2543983" y="2600604"/>
            <a:ext cx="1372994" cy="41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hape 18">
            <a:extLst>
              <a:ext uri="{FF2B5EF4-FFF2-40B4-BE49-F238E27FC236}">
                <a16:creationId xmlns:a16="http://schemas.microsoft.com/office/drawing/2014/main" id="{CBF9DABB-BA91-48A1-95E0-96DF3D0228F2}"/>
              </a:ext>
            </a:extLst>
          </p:cNvPr>
          <p:cNvCxnSpPr>
            <a:cxnSpLocks/>
            <a:stCxn id="64" idx="1"/>
            <a:endCxn id="127" idx="3"/>
          </p:cNvCxnSpPr>
          <p:nvPr/>
        </p:nvCxnSpPr>
        <p:spPr>
          <a:xfrm rot="10800000" flipV="1">
            <a:off x="1970019" y="1518570"/>
            <a:ext cx="47269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hape 18">
            <a:extLst>
              <a:ext uri="{FF2B5EF4-FFF2-40B4-BE49-F238E27FC236}">
                <a16:creationId xmlns:a16="http://schemas.microsoft.com/office/drawing/2014/main" id="{748877B3-8CF5-4D47-80A3-6D37E4C0F9A1}"/>
              </a:ext>
            </a:extLst>
          </p:cNvPr>
          <p:cNvCxnSpPr>
            <a:cxnSpLocks/>
            <a:stCxn id="67" idx="2"/>
            <a:endCxn id="97" idx="1"/>
          </p:cNvCxnSpPr>
          <p:nvPr/>
        </p:nvCxnSpPr>
        <p:spPr>
          <a:xfrm rot="16200000" flipH="1">
            <a:off x="6619249" y="3138179"/>
            <a:ext cx="731267" cy="261484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AEC39EC5-61B7-458A-8071-CF72DAA8232B}"/>
              </a:ext>
            </a:extLst>
          </p:cNvPr>
          <p:cNvSpPr txBox="1"/>
          <p:nvPr/>
        </p:nvSpPr>
        <p:spPr>
          <a:xfrm>
            <a:off x="7217601" y="4958127"/>
            <a:ext cx="1206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процент от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числа  НЯ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764134-7984-42BD-92C2-CA2AD697D0A0}"/>
              </a:ext>
            </a:extLst>
          </p:cNvPr>
          <p:cNvSpPr txBox="1"/>
          <p:nvPr/>
        </p:nvSpPr>
        <p:spPr>
          <a:xfrm>
            <a:off x="556391" y="3092311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49%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8A66F4-B66F-424C-97D9-E47B8140DC61}"/>
              </a:ext>
            </a:extLst>
          </p:cNvPr>
          <p:cNvSpPr txBox="1"/>
          <p:nvPr/>
        </p:nvSpPr>
        <p:spPr>
          <a:xfrm>
            <a:off x="3843772" y="291565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2B76A60-A8D6-4858-AB1F-953291DA89A0}"/>
              </a:ext>
            </a:extLst>
          </p:cNvPr>
          <p:cNvSpPr txBox="1"/>
          <p:nvPr/>
        </p:nvSpPr>
        <p:spPr>
          <a:xfrm>
            <a:off x="4953266" y="1751777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4ED5EBAE-AF90-4C47-8A0F-84F78F4FCD2C}"/>
              </a:ext>
            </a:extLst>
          </p:cNvPr>
          <p:cNvSpPr txBox="1"/>
          <p:nvPr/>
        </p:nvSpPr>
        <p:spPr>
          <a:xfrm>
            <a:off x="6167596" y="2915652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6076153-BCA2-448C-A5E3-499C5649AF32}"/>
              </a:ext>
            </a:extLst>
          </p:cNvPr>
          <p:cNvSpPr txBox="1"/>
          <p:nvPr/>
        </p:nvSpPr>
        <p:spPr>
          <a:xfrm>
            <a:off x="2637871" y="1964945"/>
            <a:ext cx="6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6%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A0FB04-87E9-4796-A1B7-1A55C3A8449C}"/>
              </a:ext>
            </a:extLst>
          </p:cNvPr>
          <p:cNvSpPr txBox="1"/>
          <p:nvPr/>
        </p:nvSpPr>
        <p:spPr>
          <a:xfrm>
            <a:off x="2261893" y="4578923"/>
            <a:ext cx="1731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Корневые желательные результаты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AAC12D-EBE4-41CF-B9ED-1EAD0ED9F8FB}"/>
              </a:ext>
            </a:extLst>
          </p:cNvPr>
          <p:cNvSpPr txBox="1"/>
          <p:nvPr/>
        </p:nvSpPr>
        <p:spPr>
          <a:xfrm>
            <a:off x="4077824" y="0"/>
            <a:ext cx="2438391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Проектирование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6601020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956109" y="2036003"/>
            <a:ext cx="1982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Артемий Лебедев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759" y="9728"/>
            <a:ext cx="4297727" cy="395059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Построение  системы знаний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13761" y="404787"/>
            <a:ext cx="69698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«Дизайнерский проект создаётся таким  образом, что бы в любой момент времени можно было его показать заказчику. Это значит, что в самом начале работы следует заложить самый базовый функционал  (схему) , а  позже, добавлять необходимые детали (определения),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повышая четкость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6" y="2348880"/>
            <a:ext cx="3389610" cy="230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89" y="2398820"/>
            <a:ext cx="3361845" cy="229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C:\Users\afatkin\Desktop\Артемий Лебедев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09" y="-19205"/>
            <a:ext cx="2121928" cy="199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2"/>
          <p:cNvSpPr txBox="1">
            <a:spLocks/>
          </p:cNvSpPr>
          <p:nvPr/>
        </p:nvSpPr>
        <p:spPr>
          <a:xfrm>
            <a:off x="8441178" y="6448251"/>
            <a:ext cx="597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5175857" y="5251946"/>
            <a:ext cx="35605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Бокс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декоративный контейнер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Форма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цилиндр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Окраска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голубой  цвет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Материал: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железобетон</a:t>
            </a:r>
          </a:p>
        </p:txBody>
      </p:sp>
      <p:grpSp>
        <p:nvGrpSpPr>
          <p:cNvPr id="16" name="Группа 15"/>
          <p:cNvGrpSpPr>
            <a:grpSpLocks/>
          </p:cNvGrpSpPr>
          <p:nvPr/>
        </p:nvGrpSpPr>
        <p:grpSpPr bwMode="auto">
          <a:xfrm>
            <a:off x="1708849" y="6163181"/>
            <a:ext cx="1389028" cy="578187"/>
            <a:chOff x="414441" y="198848"/>
            <a:chExt cx="4333679" cy="1459325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414441" y="198848"/>
              <a:ext cx="3738099" cy="1459325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Бокс</a:t>
              </a:r>
            </a:p>
          </p:txBody>
        </p:sp>
        <p:sp>
          <p:nvSpPr>
            <p:cNvPr id="18" name="Скругленный прямоугольник 10"/>
            <p:cNvSpPr/>
            <p:nvPr/>
          </p:nvSpPr>
          <p:spPr>
            <a:xfrm>
              <a:off x="2123994" y="556302"/>
              <a:ext cx="2624126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Группа 37"/>
          <p:cNvGrpSpPr>
            <a:grpSpLocks/>
          </p:cNvGrpSpPr>
          <p:nvPr/>
        </p:nvGrpSpPr>
        <p:grpSpPr bwMode="auto">
          <a:xfrm>
            <a:off x="107504" y="6166958"/>
            <a:ext cx="1210694" cy="507495"/>
            <a:chOff x="1969439" y="3736053"/>
            <a:chExt cx="1047598" cy="607240"/>
          </a:xfrm>
        </p:grpSpPr>
        <p:sp>
          <p:nvSpPr>
            <p:cNvPr id="20" name="Скругленный прямоугольник 19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Скругленный прямоугольник 21"/>
            <p:cNvSpPr/>
            <p:nvPr/>
          </p:nvSpPr>
          <p:spPr>
            <a:xfrm>
              <a:off x="2123216" y="3859898"/>
              <a:ext cx="810153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Форма</a:t>
              </a:r>
            </a:p>
          </p:txBody>
        </p:sp>
      </p:grpSp>
      <p:cxnSp>
        <p:nvCxnSpPr>
          <p:cNvPr id="22" name="Прямая соединительная линия 21"/>
          <p:cNvCxnSpPr>
            <a:stCxn id="20" idx="3"/>
          </p:cNvCxnSpPr>
          <p:nvPr/>
        </p:nvCxnSpPr>
        <p:spPr>
          <a:xfrm>
            <a:off x="1318198" y="6420706"/>
            <a:ext cx="390651" cy="3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28" idx="2"/>
            <a:endCxn id="17" idx="0"/>
          </p:cNvCxnSpPr>
          <p:nvPr/>
        </p:nvCxnSpPr>
        <p:spPr>
          <a:xfrm>
            <a:off x="2291250" y="5633340"/>
            <a:ext cx="16666" cy="529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37"/>
          <p:cNvGrpSpPr>
            <a:grpSpLocks/>
          </p:cNvGrpSpPr>
          <p:nvPr/>
        </p:nvGrpSpPr>
        <p:grpSpPr bwMode="auto">
          <a:xfrm>
            <a:off x="3275856" y="6197513"/>
            <a:ext cx="1403111" cy="507495"/>
            <a:chOff x="1969439" y="3736053"/>
            <a:chExt cx="1966303" cy="607240"/>
          </a:xfrm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1969439" y="3736053"/>
              <a:ext cx="1966303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Скругленный прямоугольник 21"/>
            <p:cNvSpPr/>
            <p:nvPr/>
          </p:nvSpPr>
          <p:spPr>
            <a:xfrm>
              <a:off x="2123215" y="3859898"/>
              <a:ext cx="1711615" cy="359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Материал</a:t>
              </a:r>
            </a:p>
          </p:txBody>
        </p:sp>
      </p:grpSp>
      <p:grpSp>
        <p:nvGrpSpPr>
          <p:cNvPr id="27" name="Группа 37"/>
          <p:cNvGrpSpPr>
            <a:grpSpLocks/>
          </p:cNvGrpSpPr>
          <p:nvPr/>
        </p:nvGrpSpPr>
        <p:grpSpPr bwMode="auto">
          <a:xfrm>
            <a:off x="1599117" y="5125845"/>
            <a:ext cx="1384265" cy="507495"/>
            <a:chOff x="1969439" y="3736053"/>
            <a:chExt cx="1939893" cy="607240"/>
          </a:xfrm>
        </p:grpSpPr>
        <p:sp>
          <p:nvSpPr>
            <p:cNvPr id="28" name="Скругленный прямоугольник 27"/>
            <p:cNvSpPr/>
            <p:nvPr/>
          </p:nvSpPr>
          <p:spPr>
            <a:xfrm>
              <a:off x="1969439" y="3736053"/>
              <a:ext cx="1939893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Скругленный прямоугольник 21"/>
            <p:cNvSpPr/>
            <p:nvPr/>
          </p:nvSpPr>
          <p:spPr>
            <a:xfrm>
              <a:off x="2123216" y="3859898"/>
              <a:ext cx="1786116" cy="359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Окраска</a:t>
              </a:r>
            </a:p>
          </p:txBody>
        </p:sp>
      </p:grpSp>
      <p:cxnSp>
        <p:nvCxnSpPr>
          <p:cNvPr id="30" name="Прямая соединительная линия 29"/>
          <p:cNvCxnSpPr>
            <a:stCxn id="25" idx="1"/>
            <a:endCxn id="17" idx="3"/>
          </p:cNvCxnSpPr>
          <p:nvPr/>
        </p:nvCxnSpPr>
        <p:spPr>
          <a:xfrm flipH="1">
            <a:off x="2906982" y="6451261"/>
            <a:ext cx="368874" cy="1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" name="Прямоугольник 7168"/>
          <p:cNvSpPr/>
          <p:nvPr/>
        </p:nvSpPr>
        <p:spPr>
          <a:xfrm>
            <a:off x="753363" y="4710944"/>
            <a:ext cx="3258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Базовый функционал  (схема) </a:t>
            </a:r>
          </a:p>
        </p:txBody>
      </p:sp>
      <p:sp>
        <p:nvSpPr>
          <p:cNvPr id="7171" name="Прямоугольник 7170"/>
          <p:cNvSpPr/>
          <p:nvPr/>
        </p:nvSpPr>
        <p:spPr>
          <a:xfrm>
            <a:off x="5039495" y="4830624"/>
            <a:ext cx="3947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Необходимые детали (определения)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5906" y="2348880"/>
            <a:ext cx="154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Повышение четкости знания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3851919" y="3502789"/>
            <a:ext cx="1323937" cy="430267"/>
          </a:xfrm>
          <a:prstGeom prst="rightArrow">
            <a:avLst>
              <a:gd name="adj1" fmla="val 50000"/>
              <a:gd name="adj2" fmla="val 11316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91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7169" grpId="0"/>
      <p:bldP spid="71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 2"/>
          <p:cNvSpPr txBox="1">
            <a:spLocks/>
          </p:cNvSpPr>
          <p:nvPr/>
        </p:nvSpPr>
        <p:spPr>
          <a:xfrm>
            <a:off x="7980051" y="6450068"/>
            <a:ext cx="10883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" name="Группа 182"/>
          <p:cNvGrpSpPr/>
          <p:nvPr/>
        </p:nvGrpSpPr>
        <p:grpSpPr>
          <a:xfrm>
            <a:off x="323528" y="1614683"/>
            <a:ext cx="1003643" cy="1027550"/>
            <a:chOff x="3779051" y="357165"/>
            <a:chExt cx="1003643" cy="856293"/>
          </a:xfrm>
        </p:grpSpPr>
        <p:grpSp>
          <p:nvGrpSpPr>
            <p:cNvPr id="10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1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 Box 93"/>
            <p:cNvSpPr txBox="1">
              <a:spLocks noChangeArrowheads="1"/>
            </p:cNvSpPr>
            <p:nvPr/>
          </p:nvSpPr>
          <p:spPr bwMode="auto">
            <a:xfrm>
              <a:off x="3779051" y="905681"/>
              <a:ext cx="100364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Препод.</a:t>
              </a: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868" y="-27384"/>
            <a:ext cx="3826052" cy="496588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Варианты использования</a:t>
            </a:r>
          </a:p>
        </p:txBody>
      </p:sp>
      <p:sp>
        <p:nvSpPr>
          <p:cNvPr id="162" name="Скругленный прямоугольник 161"/>
          <p:cNvSpPr/>
          <p:nvPr/>
        </p:nvSpPr>
        <p:spPr>
          <a:xfrm>
            <a:off x="2495078" y="4717780"/>
            <a:ext cx="1950652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Целеполагание</a:t>
            </a:r>
          </a:p>
        </p:txBody>
      </p:sp>
      <p:sp>
        <p:nvSpPr>
          <p:cNvPr id="179" name="Прямоугольник 178"/>
          <p:cNvSpPr/>
          <p:nvPr/>
        </p:nvSpPr>
        <p:spPr>
          <a:xfrm>
            <a:off x="9390481" y="-4045277"/>
            <a:ext cx="97654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Прибыль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70F82BD-9C59-4578-805B-D55F02D6CB3B}"/>
              </a:ext>
            </a:extLst>
          </p:cNvPr>
          <p:cNvSpPr txBox="1"/>
          <p:nvPr/>
        </p:nvSpPr>
        <p:spPr>
          <a:xfrm>
            <a:off x="3684189" y="3691"/>
            <a:ext cx="4290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приложения  Расписание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7" name="Группа 182">
            <a:extLst>
              <a:ext uri="{FF2B5EF4-FFF2-40B4-BE49-F238E27FC236}">
                <a16:creationId xmlns:a16="http://schemas.microsoft.com/office/drawing/2014/main" id="{8C9C6382-1F23-4BEC-8075-1FECB6DC3319}"/>
              </a:ext>
            </a:extLst>
          </p:cNvPr>
          <p:cNvGrpSpPr/>
          <p:nvPr/>
        </p:nvGrpSpPr>
        <p:grpSpPr>
          <a:xfrm>
            <a:off x="389901" y="3097641"/>
            <a:ext cx="1103217" cy="1051439"/>
            <a:chOff x="3806063" y="357165"/>
            <a:chExt cx="1103217" cy="876200"/>
          </a:xfrm>
        </p:grpSpPr>
        <p:grpSp>
          <p:nvGrpSpPr>
            <p:cNvPr id="150" name="Group 87">
              <a:extLst>
                <a:ext uri="{FF2B5EF4-FFF2-40B4-BE49-F238E27FC236}">
                  <a16:creationId xmlns:a16="http://schemas.microsoft.com/office/drawing/2014/main" id="{B42DE21E-305D-4F6E-8240-22BF079F9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81" name="Oval 88">
                <a:extLst>
                  <a:ext uri="{FF2B5EF4-FFF2-40B4-BE49-F238E27FC236}">
                    <a16:creationId xmlns:a16="http://schemas.microsoft.com/office/drawing/2014/main" id="{435BB092-8918-4C05-9CEC-BDB10953E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Line 89">
                <a:extLst>
                  <a:ext uri="{FF2B5EF4-FFF2-40B4-BE49-F238E27FC236}">
                    <a16:creationId xmlns:a16="http://schemas.microsoft.com/office/drawing/2014/main" id="{8CC056E7-E37D-47E5-9E93-B10A8C1E1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Line 90">
                <a:extLst>
                  <a:ext uri="{FF2B5EF4-FFF2-40B4-BE49-F238E27FC236}">
                    <a16:creationId xmlns:a16="http://schemas.microsoft.com/office/drawing/2014/main" id="{61AC2143-E2FA-44AA-B6A8-76636A818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Line 91">
                <a:extLst>
                  <a:ext uri="{FF2B5EF4-FFF2-40B4-BE49-F238E27FC236}">
                    <a16:creationId xmlns:a16="http://schemas.microsoft.com/office/drawing/2014/main" id="{BCAFBC5B-271F-48C1-A7B0-A2A8C9511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Line 92">
                <a:extLst>
                  <a:ext uri="{FF2B5EF4-FFF2-40B4-BE49-F238E27FC236}">
                    <a16:creationId xmlns:a16="http://schemas.microsoft.com/office/drawing/2014/main" id="{E02F7065-9DF7-408F-95FE-28A7DFAD3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1" name="Text Box 93">
              <a:extLst>
                <a:ext uri="{FF2B5EF4-FFF2-40B4-BE49-F238E27FC236}">
                  <a16:creationId xmlns:a16="http://schemas.microsoft.com/office/drawing/2014/main" id="{BA690FF1-C61E-4C61-9959-13AED5BC8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6063" y="925588"/>
              <a:ext cx="11032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Студент</a:t>
              </a:r>
            </a:p>
          </p:txBody>
        </p:sp>
      </p:grpSp>
      <p:grpSp>
        <p:nvGrpSpPr>
          <p:cNvPr id="187" name="Группа 182">
            <a:extLst>
              <a:ext uri="{FF2B5EF4-FFF2-40B4-BE49-F238E27FC236}">
                <a16:creationId xmlns:a16="http://schemas.microsoft.com/office/drawing/2014/main" id="{3B93348B-8BB6-41FE-9A7A-B036964AD9A2}"/>
              </a:ext>
            </a:extLst>
          </p:cNvPr>
          <p:cNvGrpSpPr/>
          <p:nvPr/>
        </p:nvGrpSpPr>
        <p:grpSpPr>
          <a:xfrm>
            <a:off x="4777723" y="3581021"/>
            <a:ext cx="1499866" cy="1097600"/>
            <a:chOff x="3369111" y="357165"/>
            <a:chExt cx="1499866" cy="914667"/>
          </a:xfrm>
        </p:grpSpPr>
        <p:grpSp>
          <p:nvGrpSpPr>
            <p:cNvPr id="188" name="Group 87">
              <a:extLst>
                <a:ext uri="{FF2B5EF4-FFF2-40B4-BE49-F238E27FC236}">
                  <a16:creationId xmlns:a16="http://schemas.microsoft.com/office/drawing/2014/main" id="{014C271D-1388-4FCE-B59F-AA09AF6C5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90" name="Oval 88">
                <a:extLst>
                  <a:ext uri="{FF2B5EF4-FFF2-40B4-BE49-F238E27FC236}">
                    <a16:creationId xmlns:a16="http://schemas.microsoft.com/office/drawing/2014/main" id="{D15E2D1D-9C87-47E5-8C89-E98D9560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Line 89">
                <a:extLst>
                  <a:ext uri="{FF2B5EF4-FFF2-40B4-BE49-F238E27FC236}">
                    <a16:creationId xmlns:a16="http://schemas.microsoft.com/office/drawing/2014/main" id="{246EC923-9570-4D96-A51E-5C56F99AD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Line 90">
                <a:extLst>
                  <a:ext uri="{FF2B5EF4-FFF2-40B4-BE49-F238E27FC236}">
                    <a16:creationId xmlns:a16="http://schemas.microsoft.com/office/drawing/2014/main" id="{79C5E063-55B3-4C15-B54A-0B6B9AD31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Line 91">
                <a:extLst>
                  <a:ext uri="{FF2B5EF4-FFF2-40B4-BE49-F238E27FC236}">
                    <a16:creationId xmlns:a16="http://schemas.microsoft.com/office/drawing/2014/main" id="{1B406AFF-56ED-4FAC-9EEE-39378CF88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Line 92">
                <a:extLst>
                  <a:ext uri="{FF2B5EF4-FFF2-40B4-BE49-F238E27FC236}">
                    <a16:creationId xmlns:a16="http://schemas.microsoft.com/office/drawing/2014/main" id="{46BC54F3-98F3-4F5F-9AFB-260F88C72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9" name="Text Box 93">
              <a:extLst>
                <a:ext uri="{FF2B5EF4-FFF2-40B4-BE49-F238E27FC236}">
                  <a16:creationId xmlns:a16="http://schemas.microsoft.com/office/drawing/2014/main" id="{0ABB1059-B241-4833-B7CE-C3DC1D22C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111" y="964055"/>
              <a:ext cx="149986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Разработчик</a:t>
              </a:r>
            </a:p>
          </p:txBody>
        </p:sp>
      </p:grpSp>
      <p:grpSp>
        <p:nvGrpSpPr>
          <p:cNvPr id="196" name="Группа 182">
            <a:extLst>
              <a:ext uri="{FF2B5EF4-FFF2-40B4-BE49-F238E27FC236}">
                <a16:creationId xmlns:a16="http://schemas.microsoft.com/office/drawing/2014/main" id="{8175199A-4D91-4329-B742-286B622EF25B}"/>
              </a:ext>
            </a:extLst>
          </p:cNvPr>
          <p:cNvGrpSpPr/>
          <p:nvPr/>
        </p:nvGrpSpPr>
        <p:grpSpPr>
          <a:xfrm>
            <a:off x="5031181" y="1988840"/>
            <a:ext cx="1103217" cy="1055139"/>
            <a:chOff x="3700265" y="357165"/>
            <a:chExt cx="1103217" cy="879283"/>
          </a:xfrm>
        </p:grpSpPr>
        <p:grpSp>
          <p:nvGrpSpPr>
            <p:cNvPr id="197" name="Group 87">
              <a:extLst>
                <a:ext uri="{FF2B5EF4-FFF2-40B4-BE49-F238E27FC236}">
                  <a16:creationId xmlns:a16="http://schemas.microsoft.com/office/drawing/2014/main" id="{F8105B8A-B0F2-4605-BDEB-9AB4F89AC1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99" name="Oval 88">
                <a:extLst>
                  <a:ext uri="{FF2B5EF4-FFF2-40B4-BE49-F238E27FC236}">
                    <a16:creationId xmlns:a16="http://schemas.microsoft.com/office/drawing/2014/main" id="{4A2B23A0-1C18-4B98-849D-15BF520D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Line 89">
                <a:extLst>
                  <a:ext uri="{FF2B5EF4-FFF2-40B4-BE49-F238E27FC236}">
                    <a16:creationId xmlns:a16="http://schemas.microsoft.com/office/drawing/2014/main" id="{775CFA69-9EDE-4F66-B673-F54273759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Line 90">
                <a:extLst>
                  <a:ext uri="{FF2B5EF4-FFF2-40B4-BE49-F238E27FC236}">
                    <a16:creationId xmlns:a16="http://schemas.microsoft.com/office/drawing/2014/main" id="{4693CEE8-FC7F-48EA-A5D1-2D79377ED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Line 91">
                <a:extLst>
                  <a:ext uri="{FF2B5EF4-FFF2-40B4-BE49-F238E27FC236}">
                    <a16:creationId xmlns:a16="http://schemas.microsoft.com/office/drawing/2014/main" id="{17BE29F9-FE84-4D41-9EFF-0D7F7B8FD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Line 92">
                <a:extLst>
                  <a:ext uri="{FF2B5EF4-FFF2-40B4-BE49-F238E27FC236}">
                    <a16:creationId xmlns:a16="http://schemas.microsoft.com/office/drawing/2014/main" id="{490CAFF9-B1CB-4CDB-B193-D679BDCF9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8" name="Text Box 93">
              <a:extLst>
                <a:ext uri="{FF2B5EF4-FFF2-40B4-BE49-F238E27FC236}">
                  <a16:creationId xmlns:a16="http://schemas.microsoft.com/office/drawing/2014/main" id="{0B595A65-3284-4948-9A11-2F0038236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265" y="928671"/>
              <a:ext cx="11032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Эксперт</a:t>
              </a:r>
            </a:p>
          </p:txBody>
        </p:sp>
      </p:grpSp>
      <p:sp>
        <p:nvSpPr>
          <p:cNvPr id="204" name="Скругленный прямоугольник 161">
            <a:extLst>
              <a:ext uri="{FF2B5EF4-FFF2-40B4-BE49-F238E27FC236}">
                <a16:creationId xmlns:a16="http://schemas.microsoft.com/office/drawing/2014/main" id="{D5036209-D702-48EE-809C-933145A1C9CE}"/>
              </a:ext>
            </a:extLst>
          </p:cNvPr>
          <p:cNvSpPr/>
          <p:nvPr/>
        </p:nvSpPr>
        <p:spPr>
          <a:xfrm>
            <a:off x="2463381" y="980728"/>
            <a:ext cx="1905998" cy="84351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Планирование учебного  процесса</a:t>
            </a:r>
          </a:p>
        </p:txBody>
      </p:sp>
      <p:sp>
        <p:nvSpPr>
          <p:cNvPr id="205" name="Скругленный прямоугольник 161">
            <a:extLst>
              <a:ext uri="{FF2B5EF4-FFF2-40B4-BE49-F238E27FC236}">
                <a16:creationId xmlns:a16="http://schemas.microsoft.com/office/drawing/2014/main" id="{8C71E565-C1F8-4C6D-8864-96F1D189CBCC}"/>
              </a:ext>
            </a:extLst>
          </p:cNvPr>
          <p:cNvSpPr/>
          <p:nvPr/>
        </p:nvSpPr>
        <p:spPr>
          <a:xfrm>
            <a:off x="2625539" y="3168184"/>
            <a:ext cx="1502019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</a:t>
            </a:r>
          </a:p>
        </p:txBody>
      </p:sp>
      <p:sp>
        <p:nvSpPr>
          <p:cNvPr id="206" name="Скругленный прямоугольник 161">
            <a:extLst>
              <a:ext uri="{FF2B5EF4-FFF2-40B4-BE49-F238E27FC236}">
                <a16:creationId xmlns:a16="http://schemas.microsoft.com/office/drawing/2014/main" id="{ED3AD4EA-151C-45CF-84CA-AFB630323710}"/>
              </a:ext>
            </a:extLst>
          </p:cNvPr>
          <p:cNvSpPr/>
          <p:nvPr/>
        </p:nvSpPr>
        <p:spPr>
          <a:xfrm>
            <a:off x="2471436" y="2086167"/>
            <a:ext cx="1895069" cy="36933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Сопровождение</a:t>
            </a:r>
          </a:p>
        </p:txBody>
      </p:sp>
      <p:cxnSp>
        <p:nvCxnSpPr>
          <p:cNvPr id="207" name="Прямая соединительная линия 114">
            <a:extLst>
              <a:ext uri="{FF2B5EF4-FFF2-40B4-BE49-F238E27FC236}">
                <a16:creationId xmlns:a16="http://schemas.microsoft.com/office/drawing/2014/main" id="{38C32731-B188-4347-A9E4-3270F8DEDA12}"/>
              </a:ext>
            </a:extLst>
          </p:cNvPr>
          <p:cNvCxnSpPr>
            <a:cxnSpLocks/>
            <a:stCxn id="162" idx="1"/>
            <a:endCxn id="185" idx="1"/>
          </p:cNvCxnSpPr>
          <p:nvPr/>
        </p:nvCxnSpPr>
        <p:spPr>
          <a:xfrm flipH="1" flipV="1">
            <a:off x="941510" y="3355528"/>
            <a:ext cx="1553568" cy="1545954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114">
            <a:extLst>
              <a:ext uri="{FF2B5EF4-FFF2-40B4-BE49-F238E27FC236}">
                <a16:creationId xmlns:a16="http://schemas.microsoft.com/office/drawing/2014/main" id="{A4F90E33-15D2-4B61-B3EF-D14BFF878157}"/>
              </a:ext>
            </a:extLst>
          </p:cNvPr>
          <p:cNvCxnSpPr>
            <a:cxnSpLocks/>
            <a:stCxn id="204" idx="1"/>
            <a:endCxn id="113" idx="1"/>
          </p:cNvCxnSpPr>
          <p:nvPr/>
        </p:nvCxnSpPr>
        <p:spPr>
          <a:xfrm flipH="1">
            <a:off x="902149" y="1402486"/>
            <a:ext cx="1561232" cy="470084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114">
            <a:extLst>
              <a:ext uri="{FF2B5EF4-FFF2-40B4-BE49-F238E27FC236}">
                <a16:creationId xmlns:a16="http://schemas.microsoft.com/office/drawing/2014/main" id="{85B22470-1A7D-4AF4-AEB7-89173C8DC308}"/>
              </a:ext>
            </a:extLst>
          </p:cNvPr>
          <p:cNvCxnSpPr>
            <a:cxnSpLocks/>
            <a:stCxn id="204" idx="1"/>
            <a:endCxn id="185" idx="1"/>
          </p:cNvCxnSpPr>
          <p:nvPr/>
        </p:nvCxnSpPr>
        <p:spPr>
          <a:xfrm flipH="1">
            <a:off x="941510" y="1402486"/>
            <a:ext cx="1521871" cy="195304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114">
            <a:extLst>
              <a:ext uri="{FF2B5EF4-FFF2-40B4-BE49-F238E27FC236}">
                <a16:creationId xmlns:a16="http://schemas.microsoft.com/office/drawing/2014/main" id="{966B0409-10CE-47F4-A04A-C768E74D73E5}"/>
              </a:ext>
            </a:extLst>
          </p:cNvPr>
          <p:cNvCxnSpPr>
            <a:cxnSpLocks/>
            <a:stCxn id="193" idx="0"/>
            <a:endCxn id="205" idx="3"/>
          </p:cNvCxnSpPr>
          <p:nvPr/>
        </p:nvCxnSpPr>
        <p:spPr>
          <a:xfrm flipH="1" flipV="1">
            <a:off x="4127558" y="3351886"/>
            <a:ext cx="1314410" cy="48702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Прямая соединительная линия 114">
            <a:extLst>
              <a:ext uri="{FF2B5EF4-FFF2-40B4-BE49-F238E27FC236}">
                <a16:creationId xmlns:a16="http://schemas.microsoft.com/office/drawing/2014/main" id="{9D3AFBEA-E03A-4A79-917C-E17FC9F3DAE4}"/>
              </a:ext>
            </a:extLst>
          </p:cNvPr>
          <p:cNvCxnSpPr>
            <a:cxnSpLocks/>
            <a:stCxn id="202" idx="0"/>
            <a:endCxn id="206" idx="3"/>
          </p:cNvCxnSpPr>
          <p:nvPr/>
        </p:nvCxnSpPr>
        <p:spPr>
          <a:xfrm flipH="1">
            <a:off x="4366505" y="2246726"/>
            <a:ext cx="997767" cy="24107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Прямая соединительная линия 114">
            <a:extLst>
              <a:ext uri="{FF2B5EF4-FFF2-40B4-BE49-F238E27FC236}">
                <a16:creationId xmlns:a16="http://schemas.microsoft.com/office/drawing/2014/main" id="{C0940FD8-F6D0-4C14-BBD2-A16244E17DDF}"/>
              </a:ext>
            </a:extLst>
          </p:cNvPr>
          <p:cNvCxnSpPr>
            <a:cxnSpLocks/>
            <a:stCxn id="162" idx="1"/>
            <a:endCxn id="113" idx="1"/>
          </p:cNvCxnSpPr>
          <p:nvPr/>
        </p:nvCxnSpPr>
        <p:spPr>
          <a:xfrm flipH="1" flipV="1">
            <a:off x="902149" y="1872570"/>
            <a:ext cx="1592929" cy="3028912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114">
            <a:extLst>
              <a:ext uri="{FF2B5EF4-FFF2-40B4-BE49-F238E27FC236}">
                <a16:creationId xmlns:a16="http://schemas.microsoft.com/office/drawing/2014/main" id="{E4A3124F-F011-4B13-A82D-3F3735EDCFD4}"/>
              </a:ext>
            </a:extLst>
          </p:cNvPr>
          <p:cNvCxnSpPr>
            <a:cxnSpLocks/>
            <a:stCxn id="202" idx="0"/>
            <a:endCxn id="204" idx="3"/>
          </p:cNvCxnSpPr>
          <p:nvPr/>
        </p:nvCxnSpPr>
        <p:spPr>
          <a:xfrm flipH="1" flipV="1">
            <a:off x="4369379" y="1402486"/>
            <a:ext cx="994893" cy="84424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B53D0924-4836-4C4E-9DAC-C95E63DC4A62}"/>
              </a:ext>
            </a:extLst>
          </p:cNvPr>
          <p:cNvSpPr txBox="1"/>
          <p:nvPr/>
        </p:nvSpPr>
        <p:spPr>
          <a:xfrm>
            <a:off x="107504" y="5310814"/>
            <a:ext cx="84249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Целеполагание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корневого ограничения и постановка цели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Проектирование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модели решения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Экспертиза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решения экспертами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осуществлением модели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Сопровождение -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  окружения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область  взаимодействия</a:t>
            </a:r>
          </a:p>
        </p:txBody>
      </p:sp>
      <p:sp>
        <p:nvSpPr>
          <p:cNvPr id="220" name="Скругленный прямоугольник 161">
            <a:extLst>
              <a:ext uri="{FF2B5EF4-FFF2-40B4-BE49-F238E27FC236}">
                <a16:creationId xmlns:a16="http://schemas.microsoft.com/office/drawing/2014/main" id="{FA12F8B5-C41F-40AD-86D4-22A2C8D1354C}"/>
              </a:ext>
            </a:extLst>
          </p:cNvPr>
          <p:cNvSpPr/>
          <p:nvPr/>
        </p:nvSpPr>
        <p:spPr>
          <a:xfrm>
            <a:off x="2471436" y="4245402"/>
            <a:ext cx="1944667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Проектирование </a:t>
            </a:r>
          </a:p>
        </p:txBody>
      </p:sp>
      <p:cxnSp>
        <p:nvCxnSpPr>
          <p:cNvPr id="221" name="Прямая соединительная линия 114">
            <a:extLst>
              <a:ext uri="{FF2B5EF4-FFF2-40B4-BE49-F238E27FC236}">
                <a16:creationId xmlns:a16="http://schemas.microsoft.com/office/drawing/2014/main" id="{BA10EF97-7C43-438A-BCE0-68537B1FE0A5}"/>
              </a:ext>
            </a:extLst>
          </p:cNvPr>
          <p:cNvCxnSpPr>
            <a:cxnSpLocks/>
            <a:stCxn id="193" idx="0"/>
            <a:endCxn id="220" idx="3"/>
          </p:cNvCxnSpPr>
          <p:nvPr/>
        </p:nvCxnSpPr>
        <p:spPr>
          <a:xfrm flipH="1">
            <a:off x="4416103" y="3838907"/>
            <a:ext cx="1025865" cy="590197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Скругленный прямоугольник 161">
            <a:extLst>
              <a:ext uri="{FF2B5EF4-FFF2-40B4-BE49-F238E27FC236}">
                <a16:creationId xmlns:a16="http://schemas.microsoft.com/office/drawing/2014/main" id="{1BF79735-4400-43B7-B704-2955EA729763}"/>
              </a:ext>
            </a:extLst>
          </p:cNvPr>
          <p:cNvSpPr/>
          <p:nvPr/>
        </p:nvSpPr>
        <p:spPr>
          <a:xfrm>
            <a:off x="2640508" y="3711476"/>
            <a:ext cx="1502019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Экспертиза</a:t>
            </a:r>
          </a:p>
        </p:txBody>
      </p:sp>
      <p:cxnSp>
        <p:nvCxnSpPr>
          <p:cNvPr id="257" name="Прямая соединительная линия 114">
            <a:extLst>
              <a:ext uri="{FF2B5EF4-FFF2-40B4-BE49-F238E27FC236}">
                <a16:creationId xmlns:a16="http://schemas.microsoft.com/office/drawing/2014/main" id="{65E234D1-590B-4699-B479-16A1AB3EADA2}"/>
              </a:ext>
            </a:extLst>
          </p:cNvPr>
          <p:cNvCxnSpPr>
            <a:cxnSpLocks/>
            <a:stCxn id="202" idx="0"/>
            <a:endCxn id="256" idx="3"/>
          </p:cNvCxnSpPr>
          <p:nvPr/>
        </p:nvCxnSpPr>
        <p:spPr>
          <a:xfrm flipH="1">
            <a:off x="4142527" y="2246726"/>
            <a:ext cx="1221745" cy="164845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114">
            <a:extLst>
              <a:ext uri="{FF2B5EF4-FFF2-40B4-BE49-F238E27FC236}">
                <a16:creationId xmlns:a16="http://schemas.microsoft.com/office/drawing/2014/main" id="{BDD0B5AA-079A-4C5E-ACC3-8A2ED66229E2}"/>
              </a:ext>
            </a:extLst>
          </p:cNvPr>
          <p:cNvCxnSpPr>
            <a:cxnSpLocks/>
            <a:stCxn id="193" idx="0"/>
            <a:endCxn id="162" idx="3"/>
          </p:cNvCxnSpPr>
          <p:nvPr/>
        </p:nvCxnSpPr>
        <p:spPr>
          <a:xfrm flipH="1">
            <a:off x="4445730" y="3838907"/>
            <a:ext cx="996238" cy="1062575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14DE7E02-8062-44E6-B3F7-07579126D411}"/>
              </a:ext>
            </a:extLst>
          </p:cNvPr>
          <p:cNvSpPr txBox="1"/>
          <p:nvPr/>
        </p:nvSpPr>
        <p:spPr>
          <a:xfrm rot="2570216">
            <a:off x="881079" y="3593470"/>
            <a:ext cx="154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Требования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30494E1-18E0-4F57-8AD9-EEC10CF2A08B}"/>
              </a:ext>
            </a:extLst>
          </p:cNvPr>
          <p:cNvGrpSpPr/>
          <p:nvPr/>
        </p:nvGrpSpPr>
        <p:grpSpPr>
          <a:xfrm>
            <a:off x="6575861" y="860772"/>
            <a:ext cx="1499866" cy="1832649"/>
            <a:chOff x="7157271" y="979031"/>
            <a:chExt cx="1499866" cy="1832649"/>
          </a:xfrm>
        </p:grpSpPr>
        <p:sp>
          <p:nvSpPr>
            <p:cNvPr id="57" name="Скругленный прямоугольник 161">
              <a:extLst>
                <a:ext uri="{FF2B5EF4-FFF2-40B4-BE49-F238E27FC236}">
                  <a16:creationId xmlns:a16="http://schemas.microsoft.com/office/drawing/2014/main" id="{CF8E88BA-ACC0-42CF-93D4-C03FDCD2B617}"/>
                </a:ext>
              </a:extLst>
            </p:cNvPr>
            <p:cNvSpPr/>
            <p:nvPr/>
          </p:nvSpPr>
          <p:spPr>
            <a:xfrm>
              <a:off x="7157271" y="2442348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Сбор</a:t>
              </a:r>
            </a:p>
          </p:txBody>
        </p:sp>
        <p:sp>
          <p:nvSpPr>
            <p:cNvPr id="58" name="Скругленный прямоугольник 161">
              <a:extLst>
                <a:ext uri="{FF2B5EF4-FFF2-40B4-BE49-F238E27FC236}">
                  <a16:creationId xmlns:a16="http://schemas.microsoft.com/office/drawing/2014/main" id="{17D25689-A210-4715-9D20-D8D3C8AA5B5B}"/>
                </a:ext>
              </a:extLst>
            </p:cNvPr>
            <p:cNvSpPr/>
            <p:nvPr/>
          </p:nvSpPr>
          <p:spPr>
            <a:xfrm>
              <a:off x="7157271" y="1466803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Хранение</a:t>
              </a:r>
            </a:p>
          </p:txBody>
        </p:sp>
        <p:sp>
          <p:nvSpPr>
            <p:cNvPr id="59" name="Скругленный прямоугольник 161">
              <a:extLst>
                <a:ext uri="{FF2B5EF4-FFF2-40B4-BE49-F238E27FC236}">
                  <a16:creationId xmlns:a16="http://schemas.microsoft.com/office/drawing/2014/main" id="{DF62527A-EB75-4538-93A4-A14CBE697AAE}"/>
                </a:ext>
              </a:extLst>
            </p:cNvPr>
            <p:cNvSpPr/>
            <p:nvPr/>
          </p:nvSpPr>
          <p:spPr>
            <a:xfrm>
              <a:off x="7157271" y="1954575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Обработка</a:t>
              </a:r>
            </a:p>
          </p:txBody>
        </p:sp>
        <p:sp>
          <p:nvSpPr>
            <p:cNvPr id="60" name="Скругленный прямоугольник 161">
              <a:extLst>
                <a:ext uri="{FF2B5EF4-FFF2-40B4-BE49-F238E27FC236}">
                  <a16:creationId xmlns:a16="http://schemas.microsoft.com/office/drawing/2014/main" id="{6FD7EA34-ED59-4B1D-B6F8-9A7BD1E16C70}"/>
                </a:ext>
              </a:extLst>
            </p:cNvPr>
            <p:cNvSpPr/>
            <p:nvPr/>
          </p:nvSpPr>
          <p:spPr>
            <a:xfrm>
              <a:off x="7157271" y="979031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Публикация</a:t>
              </a:r>
            </a:p>
          </p:txBody>
        </p:sp>
      </p:grpSp>
      <p:cxnSp>
        <p:nvCxnSpPr>
          <p:cNvPr id="62" name="Прямая соединительная линия 114">
            <a:extLst>
              <a:ext uri="{FF2B5EF4-FFF2-40B4-BE49-F238E27FC236}">
                <a16:creationId xmlns:a16="http://schemas.microsoft.com/office/drawing/2014/main" id="{53F58F10-594A-401C-8BCB-7D7D3CDB387E}"/>
              </a:ext>
            </a:extLst>
          </p:cNvPr>
          <p:cNvCxnSpPr>
            <a:cxnSpLocks/>
            <a:stCxn id="57" idx="1"/>
            <a:endCxn id="202" idx="1"/>
          </p:cNvCxnSpPr>
          <p:nvPr/>
        </p:nvCxnSpPr>
        <p:spPr>
          <a:xfrm flipH="1" flipV="1">
            <a:off x="5688588" y="2246727"/>
            <a:ext cx="887273" cy="26202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114">
            <a:extLst>
              <a:ext uri="{FF2B5EF4-FFF2-40B4-BE49-F238E27FC236}">
                <a16:creationId xmlns:a16="http://schemas.microsoft.com/office/drawing/2014/main" id="{D7B605E6-C926-4952-B57B-2938A4E6770C}"/>
              </a:ext>
            </a:extLst>
          </p:cNvPr>
          <p:cNvCxnSpPr>
            <a:cxnSpLocks/>
            <a:stCxn id="59" idx="1"/>
            <a:endCxn id="202" idx="1"/>
          </p:cNvCxnSpPr>
          <p:nvPr/>
        </p:nvCxnSpPr>
        <p:spPr>
          <a:xfrm flipH="1">
            <a:off x="5688588" y="2020982"/>
            <a:ext cx="887273" cy="225745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114">
            <a:extLst>
              <a:ext uri="{FF2B5EF4-FFF2-40B4-BE49-F238E27FC236}">
                <a16:creationId xmlns:a16="http://schemas.microsoft.com/office/drawing/2014/main" id="{81C4FBDB-C89E-4B89-A9ED-4A0BE7135992}"/>
              </a:ext>
            </a:extLst>
          </p:cNvPr>
          <p:cNvCxnSpPr>
            <a:cxnSpLocks/>
            <a:stCxn id="58" idx="1"/>
            <a:endCxn id="202" idx="1"/>
          </p:cNvCxnSpPr>
          <p:nvPr/>
        </p:nvCxnSpPr>
        <p:spPr>
          <a:xfrm flipH="1">
            <a:off x="5688588" y="1533210"/>
            <a:ext cx="887273" cy="713517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114">
            <a:extLst>
              <a:ext uri="{FF2B5EF4-FFF2-40B4-BE49-F238E27FC236}">
                <a16:creationId xmlns:a16="http://schemas.microsoft.com/office/drawing/2014/main" id="{66DCD465-2325-476F-B8D5-C56E2B6415B3}"/>
              </a:ext>
            </a:extLst>
          </p:cNvPr>
          <p:cNvCxnSpPr>
            <a:cxnSpLocks/>
            <a:stCxn id="60" idx="1"/>
            <a:endCxn id="202" idx="1"/>
          </p:cNvCxnSpPr>
          <p:nvPr/>
        </p:nvCxnSpPr>
        <p:spPr>
          <a:xfrm flipH="1">
            <a:off x="5688588" y="1045438"/>
            <a:ext cx="887273" cy="1201289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114">
            <a:extLst>
              <a:ext uri="{FF2B5EF4-FFF2-40B4-BE49-F238E27FC236}">
                <a16:creationId xmlns:a16="http://schemas.microsoft.com/office/drawing/2014/main" id="{E33961AB-45C4-4DB4-B66B-4067F3E73408}"/>
              </a:ext>
            </a:extLst>
          </p:cNvPr>
          <p:cNvCxnSpPr>
            <a:cxnSpLocks/>
            <a:stCxn id="75" idx="1"/>
            <a:endCxn id="193" idx="1"/>
          </p:cNvCxnSpPr>
          <p:nvPr/>
        </p:nvCxnSpPr>
        <p:spPr>
          <a:xfrm flipH="1" flipV="1">
            <a:off x="5766284" y="3838908"/>
            <a:ext cx="817787" cy="45299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114">
            <a:extLst>
              <a:ext uri="{FF2B5EF4-FFF2-40B4-BE49-F238E27FC236}">
                <a16:creationId xmlns:a16="http://schemas.microsoft.com/office/drawing/2014/main" id="{E99EA86D-5632-4ABE-B243-3881900E0210}"/>
              </a:ext>
            </a:extLst>
          </p:cNvPr>
          <p:cNvCxnSpPr>
            <a:cxnSpLocks/>
            <a:stCxn id="77" idx="1"/>
            <a:endCxn id="193" idx="1"/>
          </p:cNvCxnSpPr>
          <p:nvPr/>
        </p:nvCxnSpPr>
        <p:spPr>
          <a:xfrm flipH="1" flipV="1">
            <a:off x="5766284" y="3838908"/>
            <a:ext cx="817787" cy="1089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114">
            <a:extLst>
              <a:ext uri="{FF2B5EF4-FFF2-40B4-BE49-F238E27FC236}">
                <a16:creationId xmlns:a16="http://schemas.microsoft.com/office/drawing/2014/main" id="{B09C6DAC-613B-4E9B-8D91-052BF457E9A0}"/>
              </a:ext>
            </a:extLst>
          </p:cNvPr>
          <p:cNvCxnSpPr>
            <a:cxnSpLocks/>
            <a:stCxn id="76" idx="1"/>
            <a:endCxn id="193" idx="1"/>
          </p:cNvCxnSpPr>
          <p:nvPr/>
        </p:nvCxnSpPr>
        <p:spPr>
          <a:xfrm flipH="1">
            <a:off x="5766284" y="3407696"/>
            <a:ext cx="817787" cy="431212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114">
            <a:extLst>
              <a:ext uri="{FF2B5EF4-FFF2-40B4-BE49-F238E27FC236}">
                <a16:creationId xmlns:a16="http://schemas.microsoft.com/office/drawing/2014/main" id="{463DE370-658C-4A43-9DC6-48AAB5577CCC}"/>
              </a:ext>
            </a:extLst>
          </p:cNvPr>
          <p:cNvCxnSpPr>
            <a:cxnSpLocks/>
            <a:stCxn id="78" idx="1"/>
            <a:endCxn id="193" idx="1"/>
          </p:cNvCxnSpPr>
          <p:nvPr/>
        </p:nvCxnSpPr>
        <p:spPr>
          <a:xfrm flipH="1">
            <a:off x="5766284" y="2965594"/>
            <a:ext cx="817787" cy="873314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2504261-1DE8-43BC-888B-EC8803743940}"/>
              </a:ext>
            </a:extLst>
          </p:cNvPr>
          <p:cNvGrpSpPr/>
          <p:nvPr/>
        </p:nvGrpSpPr>
        <p:grpSpPr>
          <a:xfrm>
            <a:off x="6584071" y="2780928"/>
            <a:ext cx="1499866" cy="2137739"/>
            <a:chOff x="7285340" y="2797607"/>
            <a:chExt cx="1499866" cy="2137739"/>
          </a:xfrm>
        </p:grpSpPr>
        <p:sp>
          <p:nvSpPr>
            <p:cNvPr id="75" name="Скругленный прямоугольник 161">
              <a:extLst>
                <a:ext uri="{FF2B5EF4-FFF2-40B4-BE49-F238E27FC236}">
                  <a16:creationId xmlns:a16="http://schemas.microsoft.com/office/drawing/2014/main" id="{9585C228-6838-49A8-81E5-355FEA96A248}"/>
                </a:ext>
              </a:extLst>
            </p:cNvPr>
            <p:cNvSpPr/>
            <p:nvPr/>
          </p:nvSpPr>
          <p:spPr>
            <a:xfrm>
              <a:off x="7285340" y="4123913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Сценарий</a:t>
              </a:r>
            </a:p>
          </p:txBody>
        </p:sp>
        <p:sp>
          <p:nvSpPr>
            <p:cNvPr id="76" name="Скругленный прямоугольник 161">
              <a:extLst>
                <a:ext uri="{FF2B5EF4-FFF2-40B4-BE49-F238E27FC236}">
                  <a16:creationId xmlns:a16="http://schemas.microsoft.com/office/drawing/2014/main" id="{1D43B3E3-89AB-4F37-B592-098C0CC727E1}"/>
                </a:ext>
              </a:extLst>
            </p:cNvPr>
            <p:cNvSpPr/>
            <p:nvPr/>
          </p:nvSpPr>
          <p:spPr>
            <a:xfrm>
              <a:off x="7285340" y="3239709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Код</a:t>
              </a:r>
            </a:p>
          </p:txBody>
        </p:sp>
        <p:sp>
          <p:nvSpPr>
            <p:cNvPr id="77" name="Скругленный прямоугольник 161">
              <a:extLst>
                <a:ext uri="{FF2B5EF4-FFF2-40B4-BE49-F238E27FC236}">
                  <a16:creationId xmlns:a16="http://schemas.microsoft.com/office/drawing/2014/main" id="{2DDB7AD8-CFDE-4638-A587-48909E90C7F3}"/>
                </a:ext>
              </a:extLst>
            </p:cNvPr>
            <p:cNvSpPr/>
            <p:nvPr/>
          </p:nvSpPr>
          <p:spPr>
            <a:xfrm>
              <a:off x="7285340" y="3681811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Тест</a:t>
              </a:r>
            </a:p>
          </p:txBody>
        </p:sp>
        <p:sp>
          <p:nvSpPr>
            <p:cNvPr id="78" name="Скругленный прямоугольник 161">
              <a:extLst>
                <a:ext uri="{FF2B5EF4-FFF2-40B4-BE49-F238E27FC236}">
                  <a16:creationId xmlns:a16="http://schemas.microsoft.com/office/drawing/2014/main" id="{4C23D511-72DC-4540-8D6E-F6C35A0A0027}"/>
                </a:ext>
              </a:extLst>
            </p:cNvPr>
            <p:cNvSpPr/>
            <p:nvPr/>
          </p:nvSpPr>
          <p:spPr>
            <a:xfrm>
              <a:off x="7285340" y="2797607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Интерфейс</a:t>
              </a:r>
            </a:p>
          </p:txBody>
        </p:sp>
        <p:sp>
          <p:nvSpPr>
            <p:cNvPr id="95" name="Скругленный прямоугольник 161">
              <a:extLst>
                <a:ext uri="{FF2B5EF4-FFF2-40B4-BE49-F238E27FC236}">
                  <a16:creationId xmlns:a16="http://schemas.microsoft.com/office/drawing/2014/main" id="{12A70730-93B4-4EFD-A5D0-DED382A789BE}"/>
                </a:ext>
              </a:extLst>
            </p:cNvPr>
            <p:cNvSpPr/>
            <p:nvPr/>
          </p:nvSpPr>
          <p:spPr>
            <a:xfrm>
              <a:off x="7285340" y="4566014"/>
              <a:ext cx="1499866" cy="36933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Модель</a:t>
              </a:r>
            </a:p>
          </p:txBody>
        </p:sp>
      </p:grpSp>
      <p:cxnSp>
        <p:nvCxnSpPr>
          <p:cNvPr id="97" name="Прямая соединительная линия 114">
            <a:extLst>
              <a:ext uri="{FF2B5EF4-FFF2-40B4-BE49-F238E27FC236}">
                <a16:creationId xmlns:a16="http://schemas.microsoft.com/office/drawing/2014/main" id="{0D97BE72-FBF4-4D7B-99B2-737418D1400B}"/>
              </a:ext>
            </a:extLst>
          </p:cNvPr>
          <p:cNvCxnSpPr>
            <a:cxnSpLocks/>
            <a:stCxn id="95" idx="1"/>
            <a:endCxn id="193" idx="1"/>
          </p:cNvCxnSpPr>
          <p:nvPr/>
        </p:nvCxnSpPr>
        <p:spPr>
          <a:xfrm flipH="1" flipV="1">
            <a:off x="5766284" y="3838908"/>
            <a:ext cx="817787" cy="895093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77DAB8-D728-4BE4-9F61-99F5B4AC4212}"/>
              </a:ext>
            </a:extLst>
          </p:cNvPr>
          <p:cNvSpPr txBox="1"/>
          <p:nvPr/>
        </p:nvSpPr>
        <p:spPr>
          <a:xfrm>
            <a:off x="1327171" y="491821"/>
            <a:ext cx="1380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case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Скругленный прямоугольник 161">
            <a:extLst>
              <a:ext uri="{FF2B5EF4-FFF2-40B4-BE49-F238E27FC236}">
                <a16:creationId xmlns:a16="http://schemas.microsoft.com/office/drawing/2014/main" id="{9D0DD3A8-0349-429F-B177-A3DA55EAD2B9}"/>
              </a:ext>
            </a:extLst>
          </p:cNvPr>
          <p:cNvSpPr/>
          <p:nvPr/>
        </p:nvSpPr>
        <p:spPr>
          <a:xfrm>
            <a:off x="2465485" y="2610801"/>
            <a:ext cx="1950652" cy="36740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Обратная связь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4" name="Прямая соединительная линия 114">
            <a:extLst>
              <a:ext uri="{FF2B5EF4-FFF2-40B4-BE49-F238E27FC236}">
                <a16:creationId xmlns:a16="http://schemas.microsoft.com/office/drawing/2014/main" id="{7D4FB726-A4A1-4F99-BC31-90F7D4B472E9}"/>
              </a:ext>
            </a:extLst>
          </p:cNvPr>
          <p:cNvCxnSpPr>
            <a:cxnSpLocks/>
            <a:stCxn id="81" idx="1"/>
            <a:endCxn id="113" idx="1"/>
          </p:cNvCxnSpPr>
          <p:nvPr/>
        </p:nvCxnSpPr>
        <p:spPr>
          <a:xfrm flipH="1" flipV="1">
            <a:off x="902149" y="1872570"/>
            <a:ext cx="1563336" cy="921933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114">
            <a:extLst>
              <a:ext uri="{FF2B5EF4-FFF2-40B4-BE49-F238E27FC236}">
                <a16:creationId xmlns:a16="http://schemas.microsoft.com/office/drawing/2014/main" id="{2F9AD9EE-5CB3-4F06-ACB1-AC7FF87CA6A0}"/>
              </a:ext>
            </a:extLst>
          </p:cNvPr>
          <p:cNvCxnSpPr>
            <a:cxnSpLocks/>
            <a:stCxn id="81" idx="1"/>
            <a:endCxn id="185" idx="1"/>
          </p:cNvCxnSpPr>
          <p:nvPr/>
        </p:nvCxnSpPr>
        <p:spPr>
          <a:xfrm flipH="1">
            <a:off x="941510" y="2794503"/>
            <a:ext cx="1523975" cy="561025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114">
            <a:extLst>
              <a:ext uri="{FF2B5EF4-FFF2-40B4-BE49-F238E27FC236}">
                <a16:creationId xmlns:a16="http://schemas.microsoft.com/office/drawing/2014/main" id="{D36C48E3-D723-424B-A456-6E12464CC1ED}"/>
              </a:ext>
            </a:extLst>
          </p:cNvPr>
          <p:cNvCxnSpPr>
            <a:cxnSpLocks/>
            <a:endCxn id="81" idx="3"/>
          </p:cNvCxnSpPr>
          <p:nvPr/>
        </p:nvCxnSpPr>
        <p:spPr>
          <a:xfrm flipH="1">
            <a:off x="4416137" y="2246725"/>
            <a:ext cx="918272" cy="547778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5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Freeform 308"/>
          <p:cNvSpPr>
            <a:spLocks/>
          </p:cNvSpPr>
          <p:nvPr/>
        </p:nvSpPr>
        <p:spPr bwMode="auto">
          <a:xfrm>
            <a:off x="1557046" y="1457712"/>
            <a:ext cx="2774829" cy="441316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Проектирование</a:t>
            </a:r>
          </a:p>
        </p:txBody>
      </p:sp>
      <p:sp>
        <p:nvSpPr>
          <p:cNvPr id="6169" name="Freeform 310"/>
          <p:cNvSpPr>
            <a:spLocks/>
          </p:cNvSpPr>
          <p:nvPr/>
        </p:nvSpPr>
        <p:spPr bwMode="auto">
          <a:xfrm>
            <a:off x="2464451" y="2112746"/>
            <a:ext cx="2515580" cy="436558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Экспертиза ТЗ</a:t>
            </a:r>
          </a:p>
        </p:txBody>
      </p:sp>
      <p:sp>
        <p:nvSpPr>
          <p:cNvPr id="6167" name="Freeform 312"/>
          <p:cNvSpPr>
            <a:spLocks/>
          </p:cNvSpPr>
          <p:nvPr/>
        </p:nvSpPr>
        <p:spPr bwMode="auto">
          <a:xfrm>
            <a:off x="2915816" y="2809343"/>
            <a:ext cx="2592288" cy="431800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Реализация ТЗ</a:t>
            </a:r>
          </a:p>
        </p:txBody>
      </p:sp>
      <p:sp>
        <p:nvSpPr>
          <p:cNvPr id="6163" name="Freeform 316"/>
          <p:cNvSpPr>
            <a:spLocks/>
          </p:cNvSpPr>
          <p:nvPr/>
        </p:nvSpPr>
        <p:spPr bwMode="auto">
          <a:xfrm>
            <a:off x="3882152" y="3448503"/>
            <a:ext cx="2304256" cy="503238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Тестирование</a:t>
            </a:r>
          </a:p>
        </p:txBody>
      </p:sp>
      <p:sp>
        <p:nvSpPr>
          <p:cNvPr id="12" name="Freeform 308"/>
          <p:cNvSpPr>
            <a:spLocks/>
          </p:cNvSpPr>
          <p:nvPr/>
        </p:nvSpPr>
        <p:spPr bwMode="auto">
          <a:xfrm>
            <a:off x="919137" y="881260"/>
            <a:ext cx="2481193" cy="441316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Целеполагание</a:t>
            </a:r>
          </a:p>
        </p:txBody>
      </p:sp>
      <p:sp>
        <p:nvSpPr>
          <p:cNvPr id="13" name="Freeform 316"/>
          <p:cNvSpPr>
            <a:spLocks/>
          </p:cNvSpPr>
          <p:nvPr/>
        </p:nvSpPr>
        <p:spPr bwMode="auto">
          <a:xfrm>
            <a:off x="4716016" y="4665865"/>
            <a:ext cx="4216836" cy="388085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823B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Сопровождение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1084717" y="2824119"/>
            <a:ext cx="2315615" cy="887909"/>
            <a:chOff x="3797732" y="929773"/>
            <a:chExt cx="1497584" cy="1285174"/>
          </a:xfrm>
          <a:noFill/>
        </p:grpSpPr>
        <p:sp>
          <p:nvSpPr>
            <p:cNvPr id="28" name="Прямоугольник 27"/>
            <p:cNvSpPr/>
            <p:nvPr/>
          </p:nvSpPr>
          <p:spPr>
            <a:xfrm>
              <a:off x="3874076" y="929773"/>
              <a:ext cx="1421240" cy="106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97732" y="1012148"/>
              <a:ext cx="1421240" cy="12027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2. Фаза реализации</a:t>
              </a: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1673819" y="4161222"/>
            <a:ext cx="2903022" cy="830997"/>
            <a:chOff x="3752705" y="260011"/>
            <a:chExt cx="2325019" cy="1943299"/>
          </a:xfrm>
          <a:noFill/>
        </p:grpSpPr>
        <p:sp>
          <p:nvSpPr>
            <p:cNvPr id="32" name="Прямоугольник 31"/>
            <p:cNvSpPr/>
            <p:nvPr/>
          </p:nvSpPr>
          <p:spPr>
            <a:xfrm>
              <a:off x="3857617" y="977081"/>
              <a:ext cx="2220107" cy="1226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52705" y="260011"/>
              <a:ext cx="2100367" cy="121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3. Фаза сопровождения</a:t>
              </a:r>
            </a:p>
          </p:txBody>
        </p:sp>
      </p:grpSp>
      <p:sp>
        <p:nvSpPr>
          <p:cNvPr id="20" name="Freeform 316"/>
          <p:cNvSpPr>
            <a:spLocks/>
          </p:cNvSpPr>
          <p:nvPr/>
        </p:nvSpPr>
        <p:spPr bwMode="auto">
          <a:xfrm>
            <a:off x="3229356" y="4085103"/>
            <a:ext cx="5703496" cy="435732"/>
          </a:xfrm>
          <a:custGeom>
            <a:avLst/>
            <a:gdLst>
              <a:gd name="T0" fmla="*/ 15 w 2643"/>
              <a:gd name="T1" fmla="*/ 21 h 545"/>
              <a:gd name="T2" fmla="*/ 189 w 2643"/>
              <a:gd name="T3" fmla="*/ 21 h 545"/>
              <a:gd name="T4" fmla="*/ 204 w 2643"/>
              <a:gd name="T5" fmla="*/ 13 h 545"/>
              <a:gd name="T6" fmla="*/ 204 w 2643"/>
              <a:gd name="T7" fmla="*/ 13 h 545"/>
              <a:gd name="T8" fmla="*/ 204 w 2643"/>
              <a:gd name="T9" fmla="*/ 8 h 545"/>
              <a:gd name="T10" fmla="*/ 189 w 2643"/>
              <a:gd name="T11" fmla="*/ 0 h 545"/>
              <a:gd name="T12" fmla="*/ 15 w 2643"/>
              <a:gd name="T13" fmla="*/ 0 h 545"/>
              <a:gd name="T14" fmla="*/ 0 w 2643"/>
              <a:gd name="T15" fmla="*/ 8 h 545"/>
              <a:gd name="T16" fmla="*/ 0 w 2643"/>
              <a:gd name="T17" fmla="*/ 8 h 545"/>
              <a:gd name="T18" fmla="*/ 0 w 2643"/>
              <a:gd name="T19" fmla="*/ 13 h 545"/>
              <a:gd name="T20" fmla="*/ 15 w 2643"/>
              <a:gd name="T21" fmla="*/ 21 h 5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3"/>
              <a:gd name="T34" fmla="*/ 0 h 545"/>
              <a:gd name="T35" fmla="*/ 2643 w 2643"/>
              <a:gd name="T36" fmla="*/ 545 h 5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3" h="545">
                <a:moveTo>
                  <a:pt x="192" y="545"/>
                </a:moveTo>
                <a:lnTo>
                  <a:pt x="2451" y="545"/>
                </a:lnTo>
                <a:cubicBezTo>
                  <a:pt x="2557" y="545"/>
                  <a:pt x="2643" y="459"/>
                  <a:pt x="2643" y="353"/>
                </a:cubicBezTo>
                <a:cubicBezTo>
                  <a:pt x="2643" y="353"/>
                  <a:pt x="2643" y="353"/>
                  <a:pt x="2643" y="353"/>
                </a:cubicBezTo>
                <a:lnTo>
                  <a:pt x="2643" y="192"/>
                </a:lnTo>
                <a:cubicBezTo>
                  <a:pt x="2643" y="86"/>
                  <a:pt x="2557" y="0"/>
                  <a:pt x="2451" y="0"/>
                </a:cubicBezTo>
                <a:lnTo>
                  <a:pt x="192" y="0"/>
                </a:lnTo>
                <a:cubicBezTo>
                  <a:pt x="86" y="0"/>
                  <a:pt x="0" y="86"/>
                  <a:pt x="0" y="192"/>
                </a:cubicBezTo>
                <a:lnTo>
                  <a:pt x="0" y="353"/>
                </a:lnTo>
                <a:cubicBezTo>
                  <a:pt x="0" y="459"/>
                  <a:pt x="86" y="545"/>
                  <a:pt x="192" y="545"/>
                </a:cubicBezTo>
                <a:close/>
              </a:path>
            </a:pathLst>
          </a:custGeom>
          <a:solidFill>
            <a:srgbClr val="00823B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6.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Инструкции +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Обучение пользователей 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0" y="1549393"/>
            <a:ext cx="2697217" cy="1200329"/>
            <a:chOff x="3857620" y="1054974"/>
            <a:chExt cx="1584503" cy="1467069"/>
          </a:xfrm>
          <a:noFill/>
        </p:grpSpPr>
        <p:sp>
          <p:nvSpPr>
            <p:cNvPr id="25" name="Прямоугольник 24"/>
            <p:cNvSpPr/>
            <p:nvPr/>
          </p:nvSpPr>
          <p:spPr>
            <a:xfrm>
              <a:off x="3857620" y="1142984"/>
              <a:ext cx="1500198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57621" y="1054974"/>
              <a:ext cx="1584502" cy="14670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 Фаза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проектирования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35130" y="3421"/>
            <a:ext cx="4296745" cy="437790"/>
          </a:xfrm>
        </p:spPr>
        <p:txBody>
          <a:bodyPr>
            <a:normAutofit fontScale="90000"/>
          </a:bodyPr>
          <a:lstStyle/>
          <a:p>
            <a:pPr fontAlgn="base"/>
            <a:r>
              <a:rPr lang="ru-RU" sz="2400" b="1" cap="none" dirty="0">
                <a:solidFill>
                  <a:srgbClr val="FFFF00"/>
                </a:solidFill>
              </a:rPr>
              <a:t>Фазы и этапы ИТ проекта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3" name="Номер слайда 2"/>
          <p:cNvSpPr txBox="1">
            <a:spLocks/>
          </p:cNvSpPr>
          <p:nvPr/>
        </p:nvSpPr>
        <p:spPr>
          <a:xfrm>
            <a:off x="8172400" y="6463883"/>
            <a:ext cx="936104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1774" y="2105322"/>
            <a:ext cx="393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ТЗ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техническое задание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набор сценариев достижения целей)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F8DEA-2CED-4976-8829-8CA6EA47297D}"/>
              </a:ext>
            </a:extLst>
          </p:cNvPr>
          <p:cNvSpPr txBox="1"/>
          <p:nvPr/>
        </p:nvSpPr>
        <p:spPr>
          <a:xfrm>
            <a:off x="107504" y="5310814"/>
            <a:ext cx="84249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Целеполагание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корневого ограничения и постановка цели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Проектирование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модели решения (ТЗ)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Экспертиза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решения экспертами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осуществлением проекта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Сопровождение -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  окружения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область  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629966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1" grpId="0" animBg="1"/>
      <p:bldP spid="6169" grpId="0" animBg="1"/>
      <p:bldP spid="6167" grpId="0" animBg="1"/>
      <p:bldP spid="6163" grpId="0" animBg="1"/>
      <p:bldP spid="12" grpId="0" animBg="1"/>
      <p:bldP spid="13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662" y="-6674"/>
            <a:ext cx="3505542" cy="404664"/>
          </a:xfrm>
        </p:spPr>
        <p:txBody>
          <a:bodyPr/>
          <a:lstStyle/>
          <a:p>
            <a:pPr algn="l"/>
            <a:r>
              <a:rPr lang="en-US" sz="2400" b="1" cap="none" dirty="0">
                <a:solidFill>
                  <a:srgbClr val="FFFF00"/>
                </a:solidFill>
                <a:latin typeface="Calibri" pitchFamily="34" charset="0"/>
              </a:rPr>
              <a:t>UML</a:t>
            </a:r>
            <a:r>
              <a:rPr lang="ru-RU" sz="2400" b="1" cap="none" dirty="0">
                <a:solidFill>
                  <a:srgbClr val="FFFF00"/>
                </a:solidFill>
                <a:latin typeface="Calibri" pitchFamily="34" charset="0"/>
              </a:rPr>
              <a:t> моделирование</a:t>
            </a:r>
            <a:endParaRPr lang="ru-RU" sz="2400" cap="none" dirty="0">
              <a:solidFill>
                <a:srgbClr val="FFFF00"/>
              </a:solidFill>
            </a:endParaRPr>
          </a:p>
        </p:txBody>
      </p:sp>
      <p:sp>
        <p:nvSpPr>
          <p:cNvPr id="12" name="Номер слайда 2"/>
          <p:cNvSpPr txBox="1">
            <a:spLocks/>
          </p:cNvSpPr>
          <p:nvPr/>
        </p:nvSpPr>
        <p:spPr>
          <a:xfrm>
            <a:off x="7956376" y="6371589"/>
            <a:ext cx="1106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650" y="471664"/>
            <a:ext cx="74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Последовательность моделирования </a:t>
            </a:r>
          </a:p>
          <a:p>
            <a:pPr lvl="0">
              <a:defRPr/>
            </a:pPr>
            <a:r>
              <a:rPr lang="ru-RU" dirty="0">
                <a:solidFill>
                  <a:srgbClr val="FFFFFF"/>
                </a:solidFill>
              </a:rPr>
              <a:t>Предметная область (Ограничения, Цели))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ru-RU" dirty="0">
                <a:solidFill>
                  <a:srgbClr val="FFFFFF"/>
                </a:solidFill>
                <a:latin typeface="Calibri"/>
                <a:sym typeface="Wingdings" panose="05000000000000000000" pitchFamily="2" charset="2"/>
              </a:rPr>
              <a:t>Модель классов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Индивидуальность, Состояние, Поведение)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 </a:t>
            </a:r>
          </a:p>
          <a:p>
            <a:pPr lvl="0"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Паттерны,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Сценарий (Субъекты, Объекты)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Тест,  Код, Интерфейс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7422" y="4265670"/>
            <a:ext cx="86764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Unified Modeling Language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(Унифицированный язык моделирования)</a:t>
            </a:r>
            <a:endParaRPr lang="ru-RU" b="1" dirty="0">
              <a:solidFill>
                <a:srgbClr val="FFFF00"/>
              </a:solidFill>
            </a:endParaRP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Предметная область </a:t>
            </a:r>
            <a:r>
              <a:rPr lang="ru-RU" dirty="0">
                <a:solidFill>
                  <a:srgbClr val="FFFFFF"/>
                </a:solidFill>
              </a:rPr>
              <a:t>—  система,  рассматриваемая  в проекте</a:t>
            </a: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Ограничение</a:t>
            </a:r>
            <a:r>
              <a:rPr lang="ru-RU" dirty="0">
                <a:solidFill>
                  <a:srgbClr val="FFFFFF"/>
                </a:solidFill>
              </a:rPr>
              <a:t> – нежелательное явление в системе</a:t>
            </a:r>
            <a:endParaRPr lang="en-US" dirty="0">
              <a:solidFill>
                <a:srgbClr val="FFFFFF"/>
              </a:solidFill>
            </a:endParaRP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Цель</a:t>
            </a:r>
            <a:r>
              <a:rPr lang="ru-RU" dirty="0">
                <a:solidFill>
                  <a:srgbClr val="FFFFFF"/>
                </a:solidFill>
              </a:rPr>
              <a:t> – планируемое состояние системы</a:t>
            </a: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rgbClr val="FFFF00"/>
                </a:solidFill>
              </a:rPr>
              <a:t>Паттерн </a:t>
            </a:r>
            <a:r>
              <a:rPr lang="ru-RU" dirty="0">
                <a:solidFill>
                  <a:srgbClr val="FFFFFF"/>
                </a:solidFill>
              </a:rPr>
              <a:t>— эффективный способ решения характерных задач </a:t>
            </a:r>
          </a:p>
          <a:p>
            <a:pPr marL="285750" marR="0" lvl="1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Сценарий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описание действий по ролям в проекте для достижения результата</a:t>
            </a:r>
          </a:p>
          <a:p>
            <a:pPr marL="285750" marR="0" lvl="1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Тест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- проверка соответствия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ожидаемого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реального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поведения системы</a:t>
            </a:r>
          </a:p>
          <a:p>
            <a:pPr marL="285750" lvl="1" indent="-285750" fontAlgn="ctr">
              <a:buFont typeface="Wingdings" panose="05000000000000000000" pitchFamily="2" charset="2"/>
              <a:buChar char="q"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Код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текст на языке понятном компьютеру и человеку</a:t>
            </a:r>
          </a:p>
          <a:p>
            <a:pPr marL="285750" marR="0" lvl="1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Интерфейс пользователя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доступ к функционалу программной системы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 descr="Martin Fowler (2008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24330" b="17878"/>
          <a:stretch/>
        </p:blipFill>
        <p:spPr bwMode="auto">
          <a:xfrm>
            <a:off x="7696762" y="29992"/>
            <a:ext cx="1413164" cy="13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56376" y="1344111"/>
            <a:ext cx="1220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Мартин Фаулер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51" y="1757196"/>
            <a:ext cx="763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Алгоритм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моделирования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</a:rPr>
              <a:t>Выделяем  предметную область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</a:rPr>
              <a:t>Ищем ограничения в предметной области и определяем цели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Строим модель классов предметной области, в которой  описываем индивидуальность, состояние (связи) и поведение объектов системы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</a:rPr>
              <a:t>Создаем паттерны достижения целей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Пишем сценарий осуществления паттернов по субъектам  и объектам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Создаем тесты проверки кода , пишем код и интерфейс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94A51-BEDC-4A85-8483-7F305917799D}"/>
              </a:ext>
            </a:extLst>
          </p:cNvPr>
          <p:cNvSpPr txBox="1"/>
          <p:nvPr/>
        </p:nvSpPr>
        <p:spPr>
          <a:xfrm>
            <a:off x="4604009" y="7007"/>
            <a:ext cx="299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(Дополнительный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материал)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4F15CA-C11F-475E-8403-552F8E0BCDA8}"/>
              </a:ext>
            </a:extLst>
          </p:cNvPr>
          <p:cNvGrpSpPr/>
          <p:nvPr/>
        </p:nvGrpSpPr>
        <p:grpSpPr>
          <a:xfrm>
            <a:off x="7767168" y="1984922"/>
            <a:ext cx="1295568" cy="2080598"/>
            <a:chOff x="2950902" y="2351470"/>
            <a:chExt cx="1295568" cy="2080598"/>
          </a:xfrm>
        </p:grpSpPr>
        <p:pic>
          <p:nvPicPr>
            <p:cNvPr id="18" name="Picture 4" descr="C:\Users\afatkin\Desktop\Голдратт.jpg">
              <a:extLst>
                <a:ext uri="{FF2B5EF4-FFF2-40B4-BE49-F238E27FC236}">
                  <a16:creationId xmlns:a16="http://schemas.microsoft.com/office/drawing/2014/main" id="{4B58F249-4A6D-4DEF-92D8-F10DE9B50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902" y="2351470"/>
              <a:ext cx="1295568" cy="155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D362D1C6-12FC-45ED-8454-D5C9919D66C4}"/>
                </a:ext>
              </a:extLst>
            </p:cNvPr>
            <p:cNvSpPr/>
            <p:nvPr/>
          </p:nvSpPr>
          <p:spPr>
            <a:xfrm>
              <a:off x="3029344" y="3847293"/>
              <a:ext cx="986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Элияху Голдратт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30361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294220" y="931734"/>
            <a:ext cx="948663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Группа</a:t>
            </a:r>
          </a:p>
        </p:txBody>
      </p:sp>
      <p:cxnSp>
        <p:nvCxnSpPr>
          <p:cNvPr id="19" name="Shape 18"/>
          <p:cNvCxnSpPr>
            <a:cxnSpLocks/>
            <a:stCxn id="67" idx="0"/>
            <a:endCxn id="13" idx="2"/>
          </p:cNvCxnSpPr>
          <p:nvPr/>
        </p:nvCxnSpPr>
        <p:spPr>
          <a:xfrm rot="16200000" flipV="1">
            <a:off x="4425887" y="1703027"/>
            <a:ext cx="688042" cy="2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/>
          <p:cNvSpPr/>
          <p:nvPr/>
        </p:nvSpPr>
        <p:spPr>
          <a:xfrm>
            <a:off x="2920999" y="3625906"/>
            <a:ext cx="1839823" cy="4405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Преподаватель</a:t>
            </a:r>
          </a:p>
        </p:txBody>
      </p:sp>
      <p:cxnSp>
        <p:nvCxnSpPr>
          <p:cNvPr id="31" name="Shape 18"/>
          <p:cNvCxnSpPr>
            <a:cxnSpLocks/>
            <a:stCxn id="42" idx="0"/>
            <a:endCxn id="67" idx="2"/>
          </p:cNvCxnSpPr>
          <p:nvPr/>
        </p:nvCxnSpPr>
        <p:spPr>
          <a:xfrm rot="5400000" flipH="1" flipV="1">
            <a:off x="3731650" y="2586293"/>
            <a:ext cx="1148874" cy="9303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64"/>
          <p:cNvSpPr/>
          <p:nvPr/>
        </p:nvSpPr>
        <p:spPr>
          <a:xfrm>
            <a:off x="7381955" y="3046991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Аудитория</a:t>
            </a: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1931254" y="2053397"/>
            <a:ext cx="13864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</a:t>
            </a:r>
          </a:p>
        </p:txBody>
      </p:sp>
      <p:cxnSp>
        <p:nvCxnSpPr>
          <p:cNvPr id="54" name="Shape 18"/>
          <p:cNvCxnSpPr>
            <a:cxnSpLocks/>
            <a:stCxn id="67" idx="3"/>
            <a:endCxn id="65" idx="1"/>
          </p:cNvCxnSpPr>
          <p:nvPr/>
        </p:nvCxnSpPr>
        <p:spPr>
          <a:xfrm>
            <a:off x="5313084" y="2262718"/>
            <a:ext cx="2068871" cy="9985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hape 18"/>
          <p:cNvCxnSpPr>
            <a:cxnSpLocks/>
            <a:stCxn id="67" idx="3"/>
            <a:endCxn id="98" idx="1"/>
          </p:cNvCxnSpPr>
          <p:nvPr/>
        </p:nvCxnSpPr>
        <p:spPr>
          <a:xfrm flipV="1">
            <a:off x="5313084" y="1244892"/>
            <a:ext cx="2036821" cy="10178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480535" y="1399953"/>
            <a:ext cx="10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много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92169" y="184409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48844" y="189295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5030135" y="3626682"/>
            <a:ext cx="1486494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Дисциплина</a:t>
            </a:r>
          </a:p>
        </p:txBody>
      </p:sp>
      <p:cxnSp>
        <p:nvCxnSpPr>
          <p:cNvPr id="110" name="Shape 18"/>
          <p:cNvCxnSpPr>
            <a:cxnSpLocks/>
            <a:stCxn id="67" idx="2"/>
            <a:endCxn id="77" idx="0"/>
          </p:cNvCxnSpPr>
          <p:nvPr/>
        </p:nvCxnSpPr>
        <p:spPr>
          <a:xfrm rot="16200000" flipH="1">
            <a:off x="4697497" y="2550797"/>
            <a:ext cx="1149650" cy="10021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991314" y="44189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Скругленный прямоугольник 97"/>
          <p:cNvSpPr/>
          <p:nvPr/>
        </p:nvSpPr>
        <p:spPr>
          <a:xfrm>
            <a:off x="7349905" y="1030578"/>
            <a:ext cx="8547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Пара</a:t>
            </a:r>
          </a:p>
        </p:txBody>
      </p:sp>
      <p:cxnSp>
        <p:nvCxnSpPr>
          <p:cNvPr id="116" name="Shape 18"/>
          <p:cNvCxnSpPr>
            <a:cxnSpLocks/>
            <a:stCxn id="67" idx="1"/>
            <a:endCxn id="39" idx="3"/>
          </p:cNvCxnSpPr>
          <p:nvPr/>
        </p:nvCxnSpPr>
        <p:spPr>
          <a:xfrm rot="10800000" flipV="1">
            <a:off x="3317734" y="2262717"/>
            <a:ext cx="911708" cy="49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8" y="16433"/>
            <a:ext cx="3960476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80F8F-74B0-4827-8099-F04BC3FFD798}"/>
              </a:ext>
            </a:extLst>
          </p:cNvPr>
          <p:cNvSpPr txBox="1"/>
          <p:nvPr/>
        </p:nvSpPr>
        <p:spPr>
          <a:xfrm>
            <a:off x="2596801" y="1708076"/>
            <a:ext cx="8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776CB-1710-4F73-B818-1112F4FA7C8D}"/>
              </a:ext>
            </a:extLst>
          </p:cNvPr>
          <p:cNvSpPr txBox="1"/>
          <p:nvPr/>
        </p:nvSpPr>
        <p:spPr>
          <a:xfrm>
            <a:off x="4376700" y="1691001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2362-A2F5-495B-94F7-A8371C2B75FD}"/>
              </a:ext>
            </a:extLst>
          </p:cNvPr>
          <p:cNvSpPr txBox="1"/>
          <p:nvPr/>
        </p:nvSpPr>
        <p:spPr>
          <a:xfrm>
            <a:off x="4276001" y="1354500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F1D813-6928-4A1A-93BF-DCA3112B30F5}"/>
              </a:ext>
            </a:extLst>
          </p:cNvPr>
          <p:cNvSpPr txBox="1"/>
          <p:nvPr/>
        </p:nvSpPr>
        <p:spPr>
          <a:xfrm>
            <a:off x="6948264" y="80297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0F841-9FD5-4967-A4B4-7E70E440B296}"/>
              </a:ext>
            </a:extLst>
          </p:cNvPr>
          <p:cNvSpPr txBox="1"/>
          <p:nvPr/>
        </p:nvSpPr>
        <p:spPr>
          <a:xfrm>
            <a:off x="4852065" y="2637989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86C2CC-6A9A-45E4-9FDB-EC06B64124D3}"/>
              </a:ext>
            </a:extLst>
          </p:cNvPr>
          <p:cNvSpPr txBox="1"/>
          <p:nvPr/>
        </p:nvSpPr>
        <p:spPr>
          <a:xfrm>
            <a:off x="5804313" y="3280715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906C9A-D313-4818-A907-5504851A61FA}"/>
              </a:ext>
            </a:extLst>
          </p:cNvPr>
          <p:cNvSpPr txBox="1"/>
          <p:nvPr/>
        </p:nvSpPr>
        <p:spPr>
          <a:xfrm>
            <a:off x="4371472" y="263732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1289EF-D43E-4DC3-823D-02F7D5856E22}"/>
              </a:ext>
            </a:extLst>
          </p:cNvPr>
          <p:cNvSpPr txBox="1"/>
          <p:nvPr/>
        </p:nvSpPr>
        <p:spPr>
          <a:xfrm>
            <a:off x="3893307" y="327128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0" y="4790560"/>
            <a:ext cx="9119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rgbClr val="FFFF00"/>
                </a:solidFill>
                <a:latin typeface="Calibri"/>
              </a:rPr>
              <a:t>1. Проверка расписания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исключение ошибок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минимизация предупреждений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(Предупреждение 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(Ошибка)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Персонализация расписания (Разовое решение)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в между занятиями (Предупреждение)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Ограничения занятости  ресурсов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(Ошибка)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D5613C-8CE2-4708-96CC-55ABD29EB251}"/>
              </a:ext>
            </a:extLst>
          </p:cNvPr>
          <p:cNvSpPr txBox="1"/>
          <p:nvPr/>
        </p:nvSpPr>
        <p:spPr>
          <a:xfrm>
            <a:off x="7201969" y="631430"/>
            <a:ext cx="10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062BCA-BFC4-4C61-B657-37CF74DDC185}"/>
              </a:ext>
            </a:extLst>
          </p:cNvPr>
          <p:cNvSpPr txBox="1"/>
          <p:nvPr/>
        </p:nvSpPr>
        <p:spPr>
          <a:xfrm>
            <a:off x="7923777" y="2707307"/>
            <a:ext cx="8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6A5ED-3F51-42F4-B92F-2A96478C5130}"/>
              </a:ext>
            </a:extLst>
          </p:cNvPr>
          <p:cNvSpPr txBox="1"/>
          <p:nvPr/>
        </p:nvSpPr>
        <p:spPr>
          <a:xfrm>
            <a:off x="4628145" y="1677221"/>
            <a:ext cx="81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4B34E3-6034-4A74-BF55-652BD480A1B0}"/>
              </a:ext>
            </a:extLst>
          </p:cNvPr>
          <p:cNvSpPr txBox="1"/>
          <p:nvPr/>
        </p:nvSpPr>
        <p:spPr>
          <a:xfrm>
            <a:off x="338603" y="1687511"/>
            <a:ext cx="84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BB20AD-2248-4859-B564-51FD371C5A00}"/>
              </a:ext>
            </a:extLst>
          </p:cNvPr>
          <p:cNvSpPr txBox="1"/>
          <p:nvPr/>
        </p:nvSpPr>
        <p:spPr>
          <a:xfrm>
            <a:off x="3861754" y="558874"/>
            <a:ext cx="2058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Год поступления,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Курс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2B7D1-0C43-4D92-AE10-EDC7A97017F7}"/>
              </a:ext>
            </a:extLst>
          </p:cNvPr>
          <p:cNvSpPr txBox="1"/>
          <p:nvPr/>
        </p:nvSpPr>
        <p:spPr>
          <a:xfrm>
            <a:off x="6857109" y="1462096"/>
            <a:ext cx="181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Неделя,  День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92C56E-2AA8-462C-AE4D-2F6096B5D08F}"/>
              </a:ext>
            </a:extLst>
          </p:cNvPr>
          <p:cNvSpPr txBox="1"/>
          <p:nvPr/>
        </p:nvSpPr>
        <p:spPr>
          <a:xfrm>
            <a:off x="7394584" y="3449636"/>
            <a:ext cx="129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Корпус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D85DA-D043-4943-9718-BB472302EE6D}"/>
              </a:ext>
            </a:extLst>
          </p:cNvPr>
          <p:cNvSpPr txBox="1"/>
          <p:nvPr/>
        </p:nvSpPr>
        <p:spPr>
          <a:xfrm>
            <a:off x="1864668" y="2437877"/>
            <a:ext cx="1957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Год,   Семестр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0FFC6-B8FE-4D8C-A714-53BCC8F7159E}"/>
              </a:ext>
            </a:extLst>
          </p:cNvPr>
          <p:cNvSpPr txBox="1"/>
          <p:nvPr/>
        </p:nvSpPr>
        <p:spPr>
          <a:xfrm>
            <a:off x="5052112" y="1924265"/>
            <a:ext cx="143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rgbClr val="FFFFFF"/>
                </a:solidFill>
              </a:rPr>
              <a:t>Тип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Очное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422939-54E7-4FD7-B779-4B2DDEBD1BA3}"/>
              </a:ext>
            </a:extLst>
          </p:cNvPr>
          <p:cNvSpPr txBox="1"/>
          <p:nvPr/>
        </p:nvSpPr>
        <p:spPr>
          <a:xfrm>
            <a:off x="21238" y="6507033"/>
            <a:ext cx="774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Составление расписания: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ru-RU" dirty="0">
                <a:solidFill>
                  <a:srgbClr val="FFFFFF"/>
                </a:solidFill>
                <a:latin typeface="Calibri"/>
              </a:rPr>
              <a:t>распределение ресурсов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нейронная  сеть)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35C00B-8CD7-4DAA-859D-DBF24319E5B2}"/>
              </a:ext>
            </a:extLst>
          </p:cNvPr>
          <p:cNvSpPr txBox="1"/>
          <p:nvPr/>
        </p:nvSpPr>
        <p:spPr>
          <a:xfrm>
            <a:off x="5748489" y="5862672"/>
            <a:ext cx="339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q"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Ресурсы</a:t>
            </a:r>
            <a:r>
              <a:rPr lang="ru-RU" altLang="ru-RU" dirty="0">
                <a:solidFill>
                  <a:srgbClr val="FFFFFF"/>
                </a:solidFill>
              </a:rPr>
              <a:t>: занятие, аудитория, трансфер,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пара, дисциплина,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697299-86FA-4432-A20B-035D422BDFDE}"/>
              </a:ext>
            </a:extLst>
          </p:cNvPr>
          <p:cNvSpPr txBox="1"/>
          <p:nvPr/>
        </p:nvSpPr>
        <p:spPr>
          <a:xfrm>
            <a:off x="6894049" y="243839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7E0AF775-E541-4C73-9F96-E576A23856D8}"/>
              </a:ext>
            </a:extLst>
          </p:cNvPr>
          <p:cNvSpPr/>
          <p:nvPr/>
        </p:nvSpPr>
        <p:spPr>
          <a:xfrm>
            <a:off x="6616655" y="2048474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Трансфер</a:t>
            </a:r>
          </a:p>
        </p:txBody>
      </p:sp>
      <p:cxnSp>
        <p:nvCxnSpPr>
          <p:cNvPr id="61" name="Shape 18">
            <a:extLst>
              <a:ext uri="{FF2B5EF4-FFF2-40B4-BE49-F238E27FC236}">
                <a16:creationId xmlns:a16="http://schemas.microsoft.com/office/drawing/2014/main" id="{2BAC5B30-6D84-48F2-873E-DF9B160DDEDD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rot="10800000">
            <a:off x="5313085" y="2262718"/>
            <a:ext cx="1303571" cy="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7F318C8B-C06F-4E15-B1E7-486B5359885E}"/>
              </a:ext>
            </a:extLst>
          </p:cNvPr>
          <p:cNvSpPr/>
          <p:nvPr/>
        </p:nvSpPr>
        <p:spPr>
          <a:xfrm>
            <a:off x="4229442" y="2048404"/>
            <a:ext cx="1083642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Занятие</a:t>
            </a:r>
          </a:p>
        </p:txBody>
      </p:sp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085891-8E00-4F9B-9B61-32311E90968F}"/>
              </a:ext>
            </a:extLst>
          </p:cNvPr>
          <p:cNvSpPr txBox="1"/>
          <p:nvPr/>
        </p:nvSpPr>
        <p:spPr>
          <a:xfrm>
            <a:off x="5748489" y="5279067"/>
            <a:ext cx="3087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rgbClr val="FFFF00"/>
                </a:solidFill>
              </a:rPr>
              <a:t>Субъекты: </a:t>
            </a:r>
            <a:r>
              <a:rPr lang="ru-RU" dirty="0"/>
              <a:t>преподаватель, эксперт, группа студентов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032B0D-4482-4BB0-8933-0FF27D3059CE}"/>
              </a:ext>
            </a:extLst>
          </p:cNvPr>
          <p:cNvSpPr txBox="1"/>
          <p:nvPr/>
        </p:nvSpPr>
        <p:spPr>
          <a:xfrm>
            <a:off x="7967909" y="1920158"/>
            <a:ext cx="1086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Маршрут</a:t>
            </a:r>
          </a:p>
          <a:p>
            <a:r>
              <a:rPr lang="ru-RU" dirty="0"/>
              <a:t>Время</a:t>
            </a:r>
          </a:p>
        </p:txBody>
      </p:sp>
      <p:sp>
        <p:nvSpPr>
          <p:cNvPr id="92" name="Скругленный прямоугольник 76">
            <a:extLst>
              <a:ext uri="{FF2B5EF4-FFF2-40B4-BE49-F238E27FC236}">
                <a16:creationId xmlns:a16="http://schemas.microsoft.com/office/drawing/2014/main" id="{C8AD88C2-AE49-4A12-B75F-64EE1B74CE9B}"/>
              </a:ext>
            </a:extLst>
          </p:cNvPr>
          <p:cNvSpPr/>
          <p:nvPr/>
        </p:nvSpPr>
        <p:spPr>
          <a:xfrm>
            <a:off x="2104977" y="3113974"/>
            <a:ext cx="1036554" cy="3619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Ошибка</a:t>
            </a:r>
          </a:p>
        </p:txBody>
      </p:sp>
      <p:sp>
        <p:nvSpPr>
          <p:cNvPr id="93" name="Скругленный прямоугольник 76">
            <a:extLst>
              <a:ext uri="{FF2B5EF4-FFF2-40B4-BE49-F238E27FC236}">
                <a16:creationId xmlns:a16="http://schemas.microsoft.com/office/drawing/2014/main" id="{A514B294-0B02-4E89-AD6B-D7D82E1D9D5F}"/>
              </a:ext>
            </a:extLst>
          </p:cNvPr>
          <p:cNvSpPr/>
          <p:nvPr/>
        </p:nvSpPr>
        <p:spPr>
          <a:xfrm>
            <a:off x="2004145" y="817662"/>
            <a:ext cx="1225068" cy="6010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Предупреждение</a:t>
            </a:r>
          </a:p>
        </p:txBody>
      </p:sp>
      <p:cxnSp>
        <p:nvCxnSpPr>
          <p:cNvPr id="94" name="Shape 18">
            <a:extLst>
              <a:ext uri="{FF2B5EF4-FFF2-40B4-BE49-F238E27FC236}">
                <a16:creationId xmlns:a16="http://schemas.microsoft.com/office/drawing/2014/main" id="{71F8813D-4FA7-471E-AF79-112FB4270696}"/>
              </a:ext>
            </a:extLst>
          </p:cNvPr>
          <p:cNvCxnSpPr>
            <a:cxnSpLocks/>
            <a:stCxn id="92" idx="0"/>
            <a:endCxn id="39" idx="2"/>
          </p:cNvCxnSpPr>
          <p:nvPr/>
        </p:nvCxnSpPr>
        <p:spPr>
          <a:xfrm rot="5400000" flipH="1" flipV="1">
            <a:off x="2307900" y="2797380"/>
            <a:ext cx="631949" cy="12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A1A5A0B-E983-4653-B484-D8FD4B43864D}"/>
              </a:ext>
            </a:extLst>
          </p:cNvPr>
          <p:cNvSpPr txBox="1"/>
          <p:nvPr/>
        </p:nvSpPr>
        <p:spPr>
          <a:xfrm>
            <a:off x="2199042" y="131762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99" name="Shape 18">
            <a:extLst>
              <a:ext uri="{FF2B5EF4-FFF2-40B4-BE49-F238E27FC236}">
                <a16:creationId xmlns:a16="http://schemas.microsoft.com/office/drawing/2014/main" id="{B1182EA8-B18D-4EA5-BD94-D3BD55E04A6B}"/>
              </a:ext>
            </a:extLst>
          </p:cNvPr>
          <p:cNvCxnSpPr>
            <a:cxnSpLocks/>
            <a:stCxn id="93" idx="2"/>
            <a:endCxn id="39" idx="0"/>
          </p:cNvCxnSpPr>
          <p:nvPr/>
        </p:nvCxnSpPr>
        <p:spPr>
          <a:xfrm rot="16200000" flipH="1">
            <a:off x="2303246" y="1732149"/>
            <a:ext cx="634680" cy="78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0E09C3F-0C2C-46A2-A386-CE65EE3E5ACF}"/>
              </a:ext>
            </a:extLst>
          </p:cNvPr>
          <p:cNvSpPr txBox="1"/>
          <p:nvPr/>
        </p:nvSpPr>
        <p:spPr>
          <a:xfrm>
            <a:off x="2226916" y="269941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4739489" y="0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Диаграмма классов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80C23F-1589-4876-8044-96A3C2FD399D}"/>
              </a:ext>
            </a:extLst>
          </p:cNvPr>
          <p:cNvSpPr txBox="1"/>
          <p:nvPr/>
        </p:nvSpPr>
        <p:spPr>
          <a:xfrm>
            <a:off x="168445" y="4500994"/>
            <a:ext cx="518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  <a:latin typeface="Calibri"/>
              </a:rPr>
              <a:t>Цели двух этапов автоматизации расписания:</a:t>
            </a:r>
            <a:endParaRPr lang="ru-RU" dirty="0"/>
          </a:p>
        </p:txBody>
      </p:sp>
      <p:sp>
        <p:nvSpPr>
          <p:cNvPr id="70" name="Скругленный прямоугольник 76">
            <a:extLst>
              <a:ext uri="{FF2B5EF4-FFF2-40B4-BE49-F238E27FC236}">
                <a16:creationId xmlns:a16="http://schemas.microsoft.com/office/drawing/2014/main" id="{41AB0E3F-4822-4868-A596-365BEA305F6C}"/>
              </a:ext>
            </a:extLst>
          </p:cNvPr>
          <p:cNvSpPr/>
          <p:nvPr/>
        </p:nvSpPr>
        <p:spPr>
          <a:xfrm>
            <a:off x="232206" y="2054413"/>
            <a:ext cx="10469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</a:t>
            </a:r>
          </a:p>
        </p:txBody>
      </p:sp>
      <p:cxnSp>
        <p:nvCxnSpPr>
          <p:cNvPr id="78" name="Shape 18">
            <a:extLst>
              <a:ext uri="{FF2B5EF4-FFF2-40B4-BE49-F238E27FC236}">
                <a16:creationId xmlns:a16="http://schemas.microsoft.com/office/drawing/2014/main" id="{6822FA34-F557-49F7-B202-CC281DB646F7}"/>
              </a:ext>
            </a:extLst>
          </p:cNvPr>
          <p:cNvCxnSpPr>
            <a:cxnSpLocks/>
            <a:stCxn id="39" idx="1"/>
            <a:endCxn id="70" idx="3"/>
          </p:cNvCxnSpPr>
          <p:nvPr/>
        </p:nvCxnSpPr>
        <p:spPr>
          <a:xfrm rot="10800000" flipV="1">
            <a:off x="1279186" y="2267711"/>
            <a:ext cx="652068" cy="1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F4ABCAA-6496-47F9-9B78-8ECF64C11494}"/>
              </a:ext>
            </a:extLst>
          </p:cNvPr>
          <p:cNvSpPr txBox="1"/>
          <p:nvPr/>
        </p:nvSpPr>
        <p:spPr>
          <a:xfrm>
            <a:off x="1529477" y="1874790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105" name="Shape 18">
            <a:extLst>
              <a:ext uri="{FF2B5EF4-FFF2-40B4-BE49-F238E27FC236}">
                <a16:creationId xmlns:a16="http://schemas.microsoft.com/office/drawing/2014/main" id="{B8AD307F-6632-4655-BB7E-0CD39FEA547C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 rot="16200000" flipH="1">
            <a:off x="7359884" y="2379396"/>
            <a:ext cx="569889" cy="7653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81201CD-447E-429E-9A68-79B8F7C94CE8}"/>
              </a:ext>
            </a:extLst>
          </p:cNvPr>
          <p:cNvSpPr txBox="1"/>
          <p:nvPr/>
        </p:nvSpPr>
        <p:spPr>
          <a:xfrm>
            <a:off x="7647916" y="273234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72C691-CC87-4095-A0A6-D1096C2F3F5E}"/>
              </a:ext>
            </a:extLst>
          </p:cNvPr>
          <p:cNvSpPr txBox="1"/>
          <p:nvPr/>
        </p:nvSpPr>
        <p:spPr>
          <a:xfrm>
            <a:off x="195879" y="2471572"/>
            <a:ext cx="157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сбор() обработка() хранение() публикация() </a:t>
            </a:r>
          </a:p>
        </p:txBody>
      </p:sp>
    </p:spTree>
    <p:extLst>
      <p:ext uri="{BB962C8B-B14F-4D97-AF65-F5344CB8AC3E}">
        <p14:creationId xmlns:p14="http://schemas.microsoft.com/office/powerpoint/2010/main" val="82329314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991314" y="44189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" y="16433"/>
            <a:ext cx="4830827" cy="326489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Модель предметной области</a:t>
            </a:r>
            <a:r>
              <a:rPr lang="en-US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2</a:t>
            </a:r>
            <a:endParaRPr lang="ru-RU" sz="2400" b="1" cap="none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5098014" y="595165"/>
            <a:ext cx="3608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rgbClr val="FFFF00"/>
                </a:solidFill>
                <a:latin typeface="Calibri"/>
              </a:rPr>
              <a:t> Проверка нового занятия: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>
                <a:solidFill>
                  <a:srgbClr val="FFFFFF"/>
                </a:solidFill>
                <a:latin typeface="Calibri"/>
              </a:rPr>
              <a:t>Эксперт добавляет  запись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проверяет запись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(Предупреждение)</a:t>
            </a:r>
          </a:p>
          <a:p>
            <a:pPr marL="342900" indent="-342900">
              <a:buFontTx/>
              <a:buAutoNum type="arabicPeriod"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(Ошибка)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5210686" y="-27894"/>
            <a:ext cx="2610416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Диаграмма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E4A588-B087-480C-9C59-C6807EE60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/>
          <a:stretch/>
        </p:blipFill>
        <p:spPr>
          <a:xfrm>
            <a:off x="179512" y="417739"/>
            <a:ext cx="4672552" cy="5522731"/>
          </a:xfrm>
          <a:prstGeom prst="rect">
            <a:avLst/>
          </a:prstGeom>
        </p:spPr>
      </p:pic>
      <p:graphicFrame>
        <p:nvGraphicFramePr>
          <p:cNvPr id="63" name="Таблица 17">
            <a:extLst>
              <a:ext uri="{FF2B5EF4-FFF2-40B4-BE49-F238E27FC236}">
                <a16:creationId xmlns:a16="http://schemas.microsoft.com/office/drawing/2014/main" id="{C9F539D3-D102-435C-AD8D-93DD1FF8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56723"/>
              </p:ext>
            </p:extLst>
          </p:nvPr>
        </p:nvGraphicFramePr>
        <p:xfrm>
          <a:off x="113831" y="5990851"/>
          <a:ext cx="8858942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417">
                  <a:extLst>
                    <a:ext uri="{9D8B030D-6E8A-4147-A177-3AD203B41FA5}">
                      <a16:colId xmlns:a16="http://schemas.microsoft.com/office/drawing/2014/main" val="296911193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32554578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68408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329276040"/>
                    </a:ext>
                  </a:extLst>
                </a:gridCol>
                <a:gridCol w="827734">
                  <a:extLst>
                    <a:ext uri="{9D8B030D-6E8A-4147-A177-3AD203B41FA5}">
                      <a16:colId xmlns:a16="http://schemas.microsoft.com/office/drawing/2014/main" val="4167525959"/>
                    </a:ext>
                  </a:extLst>
                </a:gridCol>
                <a:gridCol w="1548530">
                  <a:extLst>
                    <a:ext uri="{9D8B030D-6E8A-4147-A177-3AD203B41FA5}">
                      <a16:colId xmlns:a16="http://schemas.microsoft.com/office/drawing/2014/main" val="1779703912"/>
                    </a:ext>
                  </a:extLst>
                </a:gridCol>
                <a:gridCol w="1560359">
                  <a:extLst>
                    <a:ext uri="{9D8B030D-6E8A-4147-A177-3AD203B41FA5}">
                      <a16:colId xmlns:a16="http://schemas.microsoft.com/office/drawing/2014/main" val="583811717"/>
                    </a:ext>
                  </a:extLst>
                </a:gridCol>
                <a:gridCol w="1067575">
                  <a:extLst>
                    <a:ext uri="{9D8B030D-6E8A-4147-A177-3AD203B41FA5}">
                      <a16:colId xmlns:a16="http://schemas.microsoft.com/office/drawing/2014/main" val="407047829"/>
                    </a:ext>
                  </a:extLst>
                </a:gridCol>
                <a:gridCol w="901079">
                  <a:extLst>
                    <a:ext uri="{9D8B030D-6E8A-4147-A177-3AD203B41FA5}">
                      <a16:colId xmlns:a16="http://schemas.microsoft.com/office/drawing/2014/main" val="1564985339"/>
                    </a:ext>
                  </a:extLst>
                </a:gridCol>
              </a:tblGrid>
              <a:tr h="2797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Группа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Дата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Время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Тип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Занятие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Дисциплина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Преподаватель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Адрес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Аудит.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Пн.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09.12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9:20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12:25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Семинар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Биология клетки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Докшин П.М.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Солнечное, к. 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3.43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284738"/>
                  </a:ext>
                </a:extLst>
              </a:tr>
            </a:tbl>
          </a:graphicData>
        </a:graphic>
      </p:graphicFrame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3994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2915816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Сценарий 1 часть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8E376-8476-4B1B-A869-567238696EEA}"/>
              </a:ext>
            </a:extLst>
          </p:cNvPr>
          <p:cNvSpPr txBox="1"/>
          <p:nvPr/>
        </p:nvSpPr>
        <p:spPr>
          <a:xfrm>
            <a:off x="251520" y="713513"/>
            <a:ext cx="8839239" cy="5430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80340" algn="l"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Процесс</a:t>
            </a: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Устранение ошибок и минимизация предупреждений в расписании.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80340" algn="l"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Участники процесса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Разработчик приложения (Разработчик), Эксперт по расписанию (Эксперт), Студент, Преподаватель.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80340" algn="l"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Предусловие</a:t>
            </a: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(условия, без которых невозможно начать процесс)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Известны списки </a:t>
            </a: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Ресурсов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Субъекты: 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преподаватели 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 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студенты по группам;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Объекты: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аудитории по корпусам, расписание и время трансфера между корпусами, дисциплины.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80340" algn="l">
              <a:lnSpc>
                <a:spcPct val="115000"/>
              </a:lnSpc>
              <a:spcAft>
                <a:spcPts val="1000"/>
              </a:spcAft>
              <a:tabLst>
                <a:tab pos="180340" algn="l"/>
              </a:tabLst>
            </a:pPr>
            <a:r>
              <a:rPr lang="ru-RU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Детальное описание процесса   </a:t>
            </a:r>
            <a:endParaRPr lang="ru-RU" sz="1600" dirty="0">
              <a:solidFill>
                <a:srgbClr val="FFFF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 опрашивает Студентов и Преподавателей, выясняя нежелательные явления (НЯ) в расписании.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 обобщает НЯ, определяет корневые ограничения. 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 строит модель классов и создает паттерны их устранения НЯ.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18034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Разработчик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создает тесты проверки кода , пишет код и интерфейс.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6073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Сценарий 2 часть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8E376-8476-4B1B-A869-567238696EEA}"/>
              </a:ext>
            </a:extLst>
          </p:cNvPr>
          <p:cNvSpPr txBox="1"/>
          <p:nvPr/>
        </p:nvSpPr>
        <p:spPr>
          <a:xfrm>
            <a:off x="152380" y="692696"/>
            <a:ext cx="8839239" cy="4853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18034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через интерфейс  вносить Ресурсы в Расписание (Сбор).</a:t>
            </a: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планирует учебный процесс распределяя Ресурсы (Обработка).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Приложение показывает ошибки и предупреждения(Тестирование). </a:t>
            </a:r>
            <a:r>
              <a:rPr lang="ru-RU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устраняет ошибки и минимизирует предупреждения. 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выбирает оптимальный вариант Расписания (Хранение).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рассылает индивидуальные расписания Субъектам (Публикация).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034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2286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Эксперт сопровождает расписание, внося изменения по замене: преподавателя, аудитории, трансфера(Сопровождение).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180340" algn="l"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Стандартные расширения </a:t>
            </a: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(ветвления) процесса: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6а.  На втором этапе проекта возможно автоматизация распределения Ресурсов с помощь нейронной сети.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80340" lvl="0" algn="l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1418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Публикация в </a:t>
            </a:r>
            <a:r>
              <a:rPr lang="en-US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GitHub</a:t>
            </a:r>
          </a:p>
        </p:txBody>
      </p: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8E376-8476-4B1B-A869-567238696EEA}"/>
              </a:ext>
            </a:extLst>
          </p:cNvPr>
          <p:cNvSpPr txBox="1"/>
          <p:nvPr/>
        </p:nvSpPr>
        <p:spPr>
          <a:xfrm>
            <a:off x="152380" y="692696"/>
            <a:ext cx="8839239" cy="125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8034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https://github.com/AlexFatkin/UniversityScheduleController</a:t>
            </a:r>
            <a:r>
              <a:rPr lang="ru-RU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R="18034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endParaRPr lang="ru-RU" dirty="0">
              <a:solidFill>
                <a:srgbClr val="00B0F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R="18034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endParaRPr lang="ru-RU" sz="1600" dirty="0">
              <a:solidFill>
                <a:srgbClr val="00B0F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565FC-EDFC-4F96-B365-4EE191262DB2}"/>
              </a:ext>
            </a:extLst>
          </p:cNvPr>
          <p:cNvSpPr txBox="1"/>
          <p:nvPr/>
        </p:nvSpPr>
        <p:spPr>
          <a:xfrm>
            <a:off x="152380" y="3273340"/>
            <a:ext cx="7812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Гэддис  Тони; Начинаем программировать на Python;2022; Программинг.pdf</a:t>
            </a:r>
          </a:p>
          <a:p>
            <a:r>
              <a:rPr lang="ru-RU" dirty="0"/>
              <a:t>Рамальо Лучано; Python к вершинам мастерства;2022; Программинг.pdf</a:t>
            </a:r>
          </a:p>
          <a:p>
            <a:r>
              <a:rPr lang="ru-RU" dirty="0" err="1"/>
              <a:t>Фишерман</a:t>
            </a:r>
            <a:r>
              <a:rPr lang="ru-RU" dirty="0"/>
              <a:t> Л.В.; </a:t>
            </a:r>
            <a:r>
              <a:rPr lang="ru-RU" dirty="0" err="1"/>
              <a:t>git</a:t>
            </a:r>
            <a:r>
              <a:rPr lang="ru-RU" dirty="0"/>
              <a:t> Практическое </a:t>
            </a:r>
            <a:r>
              <a:rPr lang="ru-RU" dirty="0" err="1"/>
              <a:t>рукводство</a:t>
            </a:r>
            <a:r>
              <a:rPr lang="ru-RU" dirty="0"/>
              <a:t>; 20021; Программинг.pdf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FB2D-EC81-4E6F-99AF-6AF59671850F}"/>
              </a:ext>
            </a:extLst>
          </p:cNvPr>
          <p:cNvSpPr txBox="1"/>
          <p:nvPr/>
        </p:nvSpPr>
        <p:spPr>
          <a:xfrm>
            <a:off x="152380" y="1298759"/>
            <a:ext cx="7299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git clone https://github.com/AlexFatkin/UniversityScheduleController </a:t>
            </a:r>
            <a:r>
              <a:rPr lang="en-US" dirty="0" err="1"/>
              <a:t>tmp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git import Repo</a:t>
            </a:r>
          </a:p>
          <a:p>
            <a:r>
              <a:rPr lang="en-US" dirty="0" err="1"/>
              <a:t>Repo.clone_from</a:t>
            </a:r>
            <a:r>
              <a:rPr lang="en-US" dirty="0"/>
              <a:t>(</a:t>
            </a:r>
            <a:r>
              <a:rPr lang="en-US" dirty="0" err="1"/>
              <a:t>git_url</a:t>
            </a:r>
            <a:r>
              <a:rPr lang="en-US" dirty="0"/>
              <a:t>, </a:t>
            </a:r>
            <a:r>
              <a:rPr lang="en-US" dirty="0" err="1"/>
              <a:t>repo_dir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7276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вал 28"/>
          <p:cNvSpPr/>
          <p:nvPr/>
        </p:nvSpPr>
        <p:spPr>
          <a:xfrm>
            <a:off x="2692265" y="1700808"/>
            <a:ext cx="3132492" cy="3031314"/>
          </a:xfrm>
          <a:prstGeom prst="ellipse">
            <a:avLst/>
          </a:prstGeom>
          <a:solidFill>
            <a:srgbClr val="002060">
              <a:alpha val="50000"/>
            </a:srgb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277140" cy="5321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Цикл жизни объекта  </a:t>
            </a:r>
            <a:endParaRPr lang="ru-RU" sz="2400" b="1" cap="none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641465" y="692696"/>
            <a:ext cx="2158956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</a:t>
            </a:r>
          </a:p>
        </p:txBody>
      </p:sp>
      <p:sp>
        <p:nvSpPr>
          <p:cNvPr id="5" name="Овал 4"/>
          <p:cNvSpPr/>
          <p:nvPr/>
        </p:nvSpPr>
        <p:spPr>
          <a:xfrm>
            <a:off x="5680741" y="4365104"/>
            <a:ext cx="2160240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Сохранен</a:t>
            </a:r>
          </a:p>
        </p:txBody>
      </p:sp>
      <p:sp>
        <p:nvSpPr>
          <p:cNvPr id="7" name="Овал 6"/>
          <p:cNvSpPr/>
          <p:nvPr/>
        </p:nvSpPr>
        <p:spPr>
          <a:xfrm>
            <a:off x="784197" y="4353228"/>
            <a:ext cx="2161524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Загружен </a:t>
            </a:r>
          </a:p>
        </p:txBody>
      </p:sp>
      <p:sp>
        <p:nvSpPr>
          <p:cNvPr id="8" name="Овал 7"/>
          <p:cNvSpPr/>
          <p:nvPr/>
        </p:nvSpPr>
        <p:spPr>
          <a:xfrm>
            <a:off x="3231540" y="2410142"/>
            <a:ext cx="2086272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Активен</a:t>
            </a:r>
          </a:p>
        </p:txBody>
      </p:sp>
      <p:cxnSp>
        <p:nvCxnSpPr>
          <p:cNvPr id="12" name="Скругленная соединительная линия 11"/>
          <p:cNvCxnSpPr>
            <a:stCxn id="8" idx="6"/>
            <a:endCxn id="49" idx="4"/>
          </p:cNvCxnSpPr>
          <p:nvPr/>
        </p:nvCxnSpPr>
        <p:spPr>
          <a:xfrm flipV="1">
            <a:off x="5317812" y="1124744"/>
            <a:ext cx="1442407" cy="1537426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Скругленная соединительная линия 13"/>
          <p:cNvCxnSpPr>
            <a:stCxn id="3" idx="4"/>
            <a:endCxn id="8" idx="2"/>
          </p:cNvCxnSpPr>
          <p:nvPr/>
        </p:nvCxnSpPr>
        <p:spPr>
          <a:xfrm rot="16200000" flipH="1">
            <a:off x="1743532" y="1174162"/>
            <a:ext cx="1465418" cy="1510597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Скругленная соединительная линия 23"/>
          <p:cNvCxnSpPr>
            <a:stCxn id="7" idx="0"/>
            <a:endCxn id="8" idx="2"/>
          </p:cNvCxnSpPr>
          <p:nvPr/>
        </p:nvCxnSpPr>
        <p:spPr>
          <a:xfrm rot="5400000" flipH="1" flipV="1">
            <a:off x="1702720" y="2824409"/>
            <a:ext cx="1691058" cy="1366581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Группа 10"/>
          <p:cNvGrpSpPr/>
          <p:nvPr/>
        </p:nvGrpSpPr>
        <p:grpSpPr>
          <a:xfrm>
            <a:off x="3378746" y="3501008"/>
            <a:ext cx="1636987" cy="893713"/>
            <a:chOff x="3730530" y="3218409"/>
            <a:chExt cx="1636987" cy="893713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3730530" y="3218409"/>
              <a:ext cx="1636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Состояние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754005" y="3650457"/>
              <a:ext cx="15584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Поведение</a:t>
              </a:r>
            </a:p>
          </p:txBody>
        </p:sp>
      </p:grpSp>
      <p:sp>
        <p:nvSpPr>
          <p:cNvPr id="20" name="Номер слайда 2"/>
          <p:cNvSpPr txBox="1">
            <a:spLocks/>
          </p:cNvSpPr>
          <p:nvPr/>
        </p:nvSpPr>
        <p:spPr>
          <a:xfrm>
            <a:off x="8172400" y="6448251"/>
            <a:ext cx="918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5680741" y="620688"/>
            <a:ext cx="2158956" cy="504056"/>
          </a:xfrm>
          <a:prstGeom prst="ellipse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Удален</a:t>
            </a:r>
          </a:p>
        </p:txBody>
      </p:sp>
      <p:cxnSp>
        <p:nvCxnSpPr>
          <p:cNvPr id="50" name="Скругленная соединительная линия 49"/>
          <p:cNvCxnSpPr>
            <a:stCxn id="8" idx="6"/>
            <a:endCxn id="5" idx="0"/>
          </p:cNvCxnSpPr>
          <p:nvPr/>
        </p:nvCxnSpPr>
        <p:spPr>
          <a:xfrm>
            <a:off x="5317812" y="2662170"/>
            <a:ext cx="1443049" cy="1702934"/>
          </a:xfrm>
          <a:prstGeom prst="curvedConnector2">
            <a:avLst/>
          </a:prstGeom>
          <a:solidFill>
            <a:srgbClr val="0070C0"/>
          </a:solidFill>
          <a:ln w="508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Прямоугольник 62"/>
          <p:cNvSpPr/>
          <p:nvPr/>
        </p:nvSpPr>
        <p:spPr>
          <a:xfrm>
            <a:off x="35496" y="5229200"/>
            <a:ext cx="88392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Объект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минимальная единица  сущности, обладающая : индивидуальностью, состоянием и поведением.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(Identity)</a:t>
            </a: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отличие   данного объекта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  других</a:t>
            </a:r>
            <a:b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(State)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стабильный 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набор свойств объекта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связей  объекта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реакции объекта  на  события.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81927" y="3114545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Индивидуальность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911" y="11892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9643" y="112424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Delete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890650" y="3878647"/>
            <a:ext cx="90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Save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978064" y="386505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Load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3658137" y="1864161"/>
            <a:ext cx="12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 Active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67518" y="987694"/>
            <a:ext cx="102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0EB73F-7B6F-4ADE-827C-41127E68B336}"/>
              </a:ext>
            </a:extLst>
          </p:cNvPr>
          <p:cNvSpPr txBox="1"/>
          <p:nvPr/>
        </p:nvSpPr>
        <p:spPr>
          <a:xfrm>
            <a:off x="6284327" y="2085526"/>
            <a:ext cx="2896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1" indent="-28575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Modeling Language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Унифицированный язык моделирования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32722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88437" y="642490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51" y="-13394"/>
            <a:ext cx="4426033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Цикл осознания «Чтобы что?»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447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76934" y="6433384"/>
            <a:ext cx="349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планируемый  результат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976696" y="4129701"/>
            <a:ext cx="2196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 будет , если этого не делать?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113042" y="3274036"/>
            <a:ext cx="2026996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что?</a:t>
            </a:r>
          </a:p>
        </p:txBody>
      </p:sp>
      <p:cxnSp>
        <p:nvCxnSpPr>
          <p:cNvPr id="22" name="Прямая соединительная линия 115"/>
          <p:cNvCxnSpPr>
            <a:stCxn id="26" idx="0"/>
            <a:endCxn id="25" idx="1"/>
          </p:cNvCxnSpPr>
          <p:nvPr/>
        </p:nvCxnSpPr>
        <p:spPr>
          <a:xfrm rot="5400000" flipH="1" flipV="1">
            <a:off x="2360137" y="255236"/>
            <a:ext cx="482139" cy="285391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Скругленный прямоугольник 24"/>
          <p:cNvSpPr/>
          <p:nvPr/>
        </p:nvSpPr>
        <p:spPr>
          <a:xfrm>
            <a:off x="4028161" y="1109425"/>
            <a:ext cx="2196244" cy="66339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Кому и для чего это нужно?</a:t>
            </a: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39552" y="1923260"/>
            <a:ext cx="1269398" cy="7275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 ещё можно?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7423010" y="3186200"/>
            <a:ext cx="1469469" cy="7444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 не то </a:t>
            </a:r>
            <a:b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 будет?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7417148" y="1061724"/>
            <a:ext cx="1469469" cy="71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что если  это будет?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732443" y="5128139"/>
            <a:ext cx="788195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241943" y="5098876"/>
            <a:ext cx="186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Какие еще действия нужны   для  «чтобы- что?»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539552" y="4221088"/>
            <a:ext cx="1269398" cy="764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 ещё нужно?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101069" y="2650790"/>
            <a:ext cx="2265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Какие есть альтернативные способы достичь «чтобы- что?»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507291" y="3980287"/>
            <a:ext cx="1456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Каким вы видите результат?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3917765" y="5792997"/>
            <a:ext cx="2592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Ваши  действия по достижению цели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4054478" y="368737"/>
            <a:ext cx="2318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 и что получит в результате?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7043956" y="377799"/>
            <a:ext cx="2196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 ли из этого так страшно?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Прямая соединительная линия 115"/>
          <p:cNvCxnSpPr>
            <a:stCxn id="30" idx="0"/>
            <a:endCxn id="21" idx="2"/>
          </p:cNvCxnSpPr>
          <p:nvPr/>
        </p:nvCxnSpPr>
        <p:spPr>
          <a:xfrm rot="16200000" flipV="1">
            <a:off x="4484941" y="4486538"/>
            <a:ext cx="128320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115"/>
          <p:cNvCxnSpPr>
            <a:stCxn id="32" idx="3"/>
            <a:endCxn id="21" idx="1"/>
          </p:cNvCxnSpPr>
          <p:nvPr/>
        </p:nvCxnSpPr>
        <p:spPr>
          <a:xfrm flipV="1">
            <a:off x="1808950" y="3559488"/>
            <a:ext cx="2304092" cy="10437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115"/>
          <p:cNvCxnSpPr>
            <a:stCxn id="26" idx="3"/>
            <a:endCxn id="21" idx="1"/>
          </p:cNvCxnSpPr>
          <p:nvPr/>
        </p:nvCxnSpPr>
        <p:spPr>
          <a:xfrm>
            <a:off x="1808950" y="2287026"/>
            <a:ext cx="2304092" cy="12724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115"/>
          <p:cNvCxnSpPr>
            <a:stCxn id="21" idx="3"/>
            <a:endCxn id="28" idx="1"/>
          </p:cNvCxnSpPr>
          <p:nvPr/>
        </p:nvCxnSpPr>
        <p:spPr>
          <a:xfrm flipV="1">
            <a:off x="6140038" y="3558436"/>
            <a:ext cx="1282972" cy="10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115"/>
          <p:cNvCxnSpPr>
            <a:stCxn id="28" idx="0"/>
            <a:endCxn id="29" idx="2"/>
          </p:cNvCxnSpPr>
          <p:nvPr/>
        </p:nvCxnSpPr>
        <p:spPr>
          <a:xfrm rot="16200000" flipV="1">
            <a:off x="7448954" y="2477409"/>
            <a:ext cx="1411720" cy="5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115"/>
          <p:cNvCxnSpPr>
            <a:stCxn id="21" idx="0"/>
            <a:endCxn id="25" idx="2"/>
          </p:cNvCxnSpPr>
          <p:nvPr/>
        </p:nvCxnSpPr>
        <p:spPr>
          <a:xfrm rot="16200000" flipV="1">
            <a:off x="4375802" y="2523297"/>
            <a:ext cx="1501220" cy="2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115"/>
          <p:cNvCxnSpPr>
            <a:stCxn id="21" idx="0"/>
            <a:endCxn id="21" idx="1"/>
          </p:cNvCxnSpPr>
          <p:nvPr/>
        </p:nvCxnSpPr>
        <p:spPr>
          <a:xfrm rot="16200000" flipH="1" flipV="1">
            <a:off x="4477065" y="2910013"/>
            <a:ext cx="285452" cy="1013498"/>
          </a:xfrm>
          <a:prstGeom prst="bentConnector4">
            <a:avLst>
              <a:gd name="adj1" fmla="val -262343"/>
              <a:gd name="adj2" fmla="val 14433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Прямоугольник 102"/>
          <p:cNvSpPr/>
          <p:nvPr/>
        </p:nvSpPr>
        <p:spPr>
          <a:xfrm>
            <a:off x="3707904" y="2604623"/>
            <a:ext cx="130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Цикл осознания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7" name="Прямоугольник 10246"/>
          <p:cNvSpPr/>
          <p:nvPr/>
        </p:nvSpPr>
        <p:spPr>
          <a:xfrm>
            <a:off x="-10923" y="6439328"/>
            <a:ext cx="461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Миссия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смысл существования системы  </a:t>
            </a: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2598055" y="5128241"/>
            <a:ext cx="1217973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Зачем?</a:t>
            </a:r>
          </a:p>
        </p:txBody>
      </p:sp>
      <p:cxnSp>
        <p:nvCxnSpPr>
          <p:cNvPr id="36" name="Прямая соединительная линия 115"/>
          <p:cNvCxnSpPr>
            <a:stCxn id="35" idx="3"/>
            <a:endCxn id="30" idx="1"/>
          </p:cNvCxnSpPr>
          <p:nvPr/>
        </p:nvCxnSpPr>
        <p:spPr>
          <a:xfrm flipV="1">
            <a:off x="3816028" y="5413591"/>
            <a:ext cx="916415" cy="1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Скругленный прямоугольник 36"/>
          <p:cNvSpPr/>
          <p:nvPr/>
        </p:nvSpPr>
        <p:spPr>
          <a:xfrm>
            <a:off x="6267488" y="5125771"/>
            <a:ext cx="1217973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sng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Почему?</a:t>
            </a:r>
          </a:p>
        </p:txBody>
      </p:sp>
      <p:cxnSp>
        <p:nvCxnSpPr>
          <p:cNvPr id="40" name="Прямая соединительная линия 115"/>
          <p:cNvCxnSpPr>
            <a:stCxn id="30" idx="3"/>
            <a:endCxn id="37" idx="1"/>
          </p:cNvCxnSpPr>
          <p:nvPr/>
        </p:nvCxnSpPr>
        <p:spPr>
          <a:xfrm flipV="1">
            <a:off x="5520638" y="5411223"/>
            <a:ext cx="746850" cy="23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2555776" y="5714083"/>
            <a:ext cx="130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Выбор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255200" y="5653550"/>
            <a:ext cx="1442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Оправдание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01B66-035E-4ACD-ACDC-8C39DD6FBEA6}"/>
              </a:ext>
            </a:extLst>
          </p:cNvPr>
          <p:cNvSpPr txBox="1"/>
          <p:nvPr/>
        </p:nvSpPr>
        <p:spPr>
          <a:xfrm>
            <a:off x="4461652" y="-31196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Целеполагание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2A5D7B0-CDDE-4A24-8116-F07AEA4D7754}"/>
              </a:ext>
            </a:extLst>
          </p:cNvPr>
          <p:cNvSpPr/>
          <p:nvPr/>
        </p:nvSpPr>
        <p:spPr>
          <a:xfrm>
            <a:off x="7417148" y="6110110"/>
            <a:ext cx="1850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FFFFFF"/>
                </a:solidFill>
              </a:rPr>
              <a:t>Дорофеев  Максим</a:t>
            </a:r>
            <a:endParaRPr lang="ru-RU" sz="1400" dirty="0">
              <a:solidFill>
                <a:srgbClr val="FFFFFF"/>
              </a:solidFill>
            </a:endParaRPr>
          </a:p>
        </p:txBody>
      </p:sp>
      <p:pic>
        <p:nvPicPr>
          <p:cNvPr id="46" name="Picture 2" descr="C:\Mission\4.Социум\Портреты\Дорофеев Максим .jpg">
            <a:extLst>
              <a:ext uri="{FF2B5EF4-FFF2-40B4-BE49-F238E27FC236}">
                <a16:creationId xmlns:a16="http://schemas.microsoft.com/office/drawing/2014/main" id="{5DEC9F2E-B999-4D3A-9076-65061080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600" y="4779502"/>
            <a:ext cx="1367618" cy="134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8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41839" y="5900043"/>
            <a:ext cx="7939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Презентация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наглядная демонстрация  информации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Контент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–значимое наполнение информационного ресурса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Креативность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 мера новизны (20% нового на 80% усвоенного)</a:t>
            </a:r>
          </a:p>
        </p:txBody>
      </p:sp>
      <p:sp>
        <p:nvSpPr>
          <p:cNvPr id="63" name="Номер слайда 2"/>
          <p:cNvSpPr txBox="1">
            <a:spLocks/>
          </p:cNvSpPr>
          <p:nvPr/>
        </p:nvSpPr>
        <p:spPr>
          <a:xfrm>
            <a:off x="8234055" y="6474431"/>
            <a:ext cx="825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Группа 90"/>
          <p:cNvGrpSpPr>
            <a:grpSpLocks/>
          </p:cNvGrpSpPr>
          <p:nvPr/>
        </p:nvGrpSpPr>
        <p:grpSpPr bwMode="auto">
          <a:xfrm>
            <a:off x="3247789" y="1704294"/>
            <a:ext cx="1632593" cy="410487"/>
            <a:chOff x="5865059" y="2276119"/>
            <a:chExt cx="629524" cy="214074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5904713" y="2276119"/>
              <a:ext cx="589870" cy="21407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Скругленный прямоугольник 16"/>
            <p:cNvSpPr/>
            <p:nvPr/>
          </p:nvSpPr>
          <p:spPr>
            <a:xfrm>
              <a:off x="5865059" y="2278479"/>
              <a:ext cx="625212" cy="210040"/>
            </a:xfrm>
            <a:prstGeom prst="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Оформление</a:t>
              </a:r>
            </a:p>
          </p:txBody>
        </p:sp>
      </p:grpSp>
      <p:grpSp>
        <p:nvGrpSpPr>
          <p:cNvPr id="8" name="Группа 92"/>
          <p:cNvGrpSpPr>
            <a:grpSpLocks/>
          </p:cNvGrpSpPr>
          <p:nvPr/>
        </p:nvGrpSpPr>
        <p:grpSpPr bwMode="auto">
          <a:xfrm>
            <a:off x="5784597" y="1700840"/>
            <a:ext cx="1655499" cy="461878"/>
            <a:chOff x="5219879" y="3917181"/>
            <a:chExt cx="2619132" cy="627734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5219879" y="3917181"/>
              <a:ext cx="2619132" cy="62773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Скругленный прямоугольник 19"/>
            <p:cNvSpPr/>
            <p:nvPr/>
          </p:nvSpPr>
          <p:spPr>
            <a:xfrm>
              <a:off x="5290665" y="3927471"/>
              <a:ext cx="2548346" cy="6174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Выступление</a:t>
              </a:r>
            </a:p>
          </p:txBody>
        </p:sp>
      </p:grpSp>
      <p:sp>
        <p:nvSpPr>
          <p:cNvPr id="11" name="Скругленный прямоугольник 10"/>
          <p:cNvSpPr/>
          <p:nvPr/>
        </p:nvSpPr>
        <p:spPr>
          <a:xfrm>
            <a:off x="3690020" y="539578"/>
            <a:ext cx="1666895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Презентация</a:t>
            </a:r>
          </a:p>
        </p:txBody>
      </p:sp>
      <p:cxnSp>
        <p:nvCxnSpPr>
          <p:cNvPr id="12" name="Соединительная линия уступом 11"/>
          <p:cNvCxnSpPr>
            <a:stCxn id="11" idx="2"/>
            <a:endCxn id="9" idx="0"/>
          </p:cNvCxnSpPr>
          <p:nvPr/>
        </p:nvCxnSpPr>
        <p:spPr>
          <a:xfrm rot="16200000" flipH="1">
            <a:off x="5206351" y="294844"/>
            <a:ext cx="723112" cy="20888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7" idx="0"/>
            <a:endCxn id="11" idx="2"/>
          </p:cNvCxnSpPr>
          <p:nvPr/>
        </p:nvCxnSpPr>
        <p:spPr>
          <a:xfrm rot="5400000" flipH="1" flipV="1">
            <a:off x="3925436" y="1110787"/>
            <a:ext cx="731091" cy="4649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133412" y="1704294"/>
            <a:ext cx="1748154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Содержание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24940" y="3113750"/>
            <a:ext cx="125897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Шрифты</a:t>
            </a:r>
          </a:p>
        </p:txBody>
      </p:sp>
      <p:cxnSp>
        <p:nvCxnSpPr>
          <p:cNvPr id="34" name="Соединительная линия уступом 33"/>
          <p:cNvCxnSpPr>
            <a:stCxn id="7" idx="2"/>
            <a:endCxn id="43" idx="1"/>
          </p:cNvCxnSpPr>
          <p:nvPr/>
        </p:nvCxnSpPr>
        <p:spPr>
          <a:xfrm rot="16200000" flipH="1">
            <a:off x="2655745" y="3514319"/>
            <a:ext cx="3271945" cy="46644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/>
          <p:cNvSpPr/>
          <p:nvPr/>
        </p:nvSpPr>
        <p:spPr>
          <a:xfrm>
            <a:off x="1584370" y="5149105"/>
            <a:ext cx="151216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Структура</a:t>
            </a:r>
          </a:p>
        </p:txBody>
      </p:sp>
      <p:cxnSp>
        <p:nvCxnSpPr>
          <p:cNvPr id="33" name="Соединительная линия уступом 32"/>
          <p:cNvCxnSpPr>
            <a:stCxn id="32" idx="1"/>
            <a:endCxn id="17" idx="2"/>
          </p:cNvCxnSpPr>
          <p:nvPr/>
        </p:nvCxnSpPr>
        <p:spPr>
          <a:xfrm rot="10800000">
            <a:off x="1007490" y="2142444"/>
            <a:ext cx="576881" cy="322573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ная линия уступом 37"/>
          <p:cNvCxnSpPr>
            <a:stCxn id="9" idx="2"/>
            <a:endCxn id="201" idx="1"/>
          </p:cNvCxnSpPr>
          <p:nvPr/>
        </p:nvCxnSpPr>
        <p:spPr>
          <a:xfrm rot="16200000" flipH="1">
            <a:off x="5463158" y="3311906"/>
            <a:ext cx="2847407" cy="54902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Скругленный прямоугольник 42"/>
          <p:cNvSpPr/>
          <p:nvPr/>
        </p:nvSpPr>
        <p:spPr>
          <a:xfrm>
            <a:off x="4524941" y="5164441"/>
            <a:ext cx="1386653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Стандарт</a:t>
            </a:r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580399" y="3780248"/>
            <a:ext cx="1770227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Креативность</a:t>
            </a:r>
          </a:p>
        </p:txBody>
      </p:sp>
      <p:cxnSp>
        <p:nvCxnSpPr>
          <p:cNvPr id="54" name="Соединительная линия уступом 53"/>
          <p:cNvCxnSpPr>
            <a:stCxn id="17" idx="2"/>
            <a:endCxn id="53" idx="1"/>
          </p:cNvCxnSpPr>
          <p:nvPr/>
        </p:nvCxnSpPr>
        <p:spPr>
          <a:xfrm rot="16200000" flipH="1">
            <a:off x="365505" y="2784428"/>
            <a:ext cx="1856879" cy="57291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64"/>
          <p:cNvSpPr/>
          <p:nvPr/>
        </p:nvSpPr>
        <p:spPr>
          <a:xfrm>
            <a:off x="1580399" y="2472040"/>
            <a:ext cx="1454655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Аудитория</a:t>
            </a:r>
          </a:p>
        </p:txBody>
      </p:sp>
      <p:cxnSp>
        <p:nvCxnSpPr>
          <p:cNvPr id="79" name="Соединительная линия уступом 78"/>
          <p:cNvCxnSpPr>
            <a:stCxn id="65" idx="1"/>
            <a:endCxn id="17" idx="2"/>
          </p:cNvCxnSpPr>
          <p:nvPr/>
        </p:nvCxnSpPr>
        <p:spPr>
          <a:xfrm rot="10800000">
            <a:off x="1007489" y="2142445"/>
            <a:ext cx="572910" cy="548671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Скругленный прямоугольник 87"/>
          <p:cNvSpPr/>
          <p:nvPr/>
        </p:nvSpPr>
        <p:spPr>
          <a:xfrm>
            <a:off x="7173599" y="2317378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Регламент</a:t>
            </a:r>
          </a:p>
        </p:txBody>
      </p:sp>
      <p:cxnSp>
        <p:nvCxnSpPr>
          <p:cNvPr id="95" name="Соединительная линия уступом 94"/>
          <p:cNvCxnSpPr>
            <a:stCxn id="9" idx="2"/>
            <a:endCxn id="88" idx="1"/>
          </p:cNvCxnSpPr>
          <p:nvPr/>
        </p:nvCxnSpPr>
        <p:spPr>
          <a:xfrm rot="16200000" flipH="1">
            <a:off x="6706106" y="2068959"/>
            <a:ext cx="373735" cy="56125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Скругленный прямоугольник 170"/>
          <p:cNvSpPr/>
          <p:nvPr/>
        </p:nvSpPr>
        <p:spPr>
          <a:xfrm>
            <a:off x="7153480" y="5425441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Заключение</a:t>
            </a:r>
          </a:p>
        </p:txBody>
      </p:sp>
      <p:sp>
        <p:nvSpPr>
          <p:cNvPr id="194" name="Скругленный прямоугольник 193"/>
          <p:cNvSpPr/>
          <p:nvPr/>
        </p:nvSpPr>
        <p:spPr>
          <a:xfrm>
            <a:off x="4524940" y="2472040"/>
            <a:ext cx="125897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Фон</a:t>
            </a:r>
          </a:p>
        </p:txBody>
      </p:sp>
      <p:sp>
        <p:nvSpPr>
          <p:cNvPr id="195" name="Скругленный прямоугольник 194"/>
          <p:cNvSpPr/>
          <p:nvPr/>
        </p:nvSpPr>
        <p:spPr>
          <a:xfrm>
            <a:off x="4524940" y="3746641"/>
            <a:ext cx="125897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Фигуры</a:t>
            </a:r>
          </a:p>
        </p:txBody>
      </p:sp>
      <p:sp>
        <p:nvSpPr>
          <p:cNvPr id="201" name="Скругленный прямоугольник 200"/>
          <p:cNvSpPr/>
          <p:nvPr/>
        </p:nvSpPr>
        <p:spPr>
          <a:xfrm>
            <a:off x="7161376" y="4791050"/>
            <a:ext cx="1705297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Контент</a:t>
            </a:r>
          </a:p>
        </p:txBody>
      </p:sp>
      <p:cxnSp>
        <p:nvCxnSpPr>
          <p:cNvPr id="204" name="Соединительная линия уступом 203"/>
          <p:cNvCxnSpPr>
            <a:stCxn id="7" idx="2"/>
          </p:cNvCxnSpPr>
          <p:nvPr/>
        </p:nvCxnSpPr>
        <p:spPr>
          <a:xfrm rot="16200000" flipH="1">
            <a:off x="3978636" y="2191429"/>
            <a:ext cx="626163" cy="466446"/>
          </a:xfrm>
          <a:prstGeom prst="bentConnector3">
            <a:avLst>
              <a:gd name="adj1" fmla="val 10310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Соединительная линия уступом 209"/>
          <p:cNvCxnSpPr>
            <a:stCxn id="7" idx="2"/>
            <a:endCxn id="195" idx="1"/>
          </p:cNvCxnSpPr>
          <p:nvPr/>
        </p:nvCxnSpPr>
        <p:spPr>
          <a:xfrm rot="16200000" flipH="1">
            <a:off x="3364645" y="2805420"/>
            <a:ext cx="1854145" cy="46644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Скругленный прямоугольник 225"/>
          <p:cNvSpPr/>
          <p:nvPr/>
        </p:nvSpPr>
        <p:spPr>
          <a:xfrm>
            <a:off x="4524940" y="4396701"/>
            <a:ext cx="129988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Цвета</a:t>
            </a:r>
          </a:p>
        </p:txBody>
      </p:sp>
      <p:cxnSp>
        <p:nvCxnSpPr>
          <p:cNvPr id="230" name="Соединительная линия уступом 229"/>
          <p:cNvCxnSpPr>
            <a:stCxn id="7" idx="2"/>
            <a:endCxn id="226" idx="1"/>
          </p:cNvCxnSpPr>
          <p:nvPr/>
        </p:nvCxnSpPr>
        <p:spPr>
          <a:xfrm rot="16200000" flipH="1">
            <a:off x="3039615" y="3130450"/>
            <a:ext cx="2504205" cy="46644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Соединительная линия уступом 248"/>
          <p:cNvCxnSpPr>
            <a:stCxn id="9" idx="2"/>
            <a:endCxn id="171" idx="1"/>
          </p:cNvCxnSpPr>
          <p:nvPr/>
        </p:nvCxnSpPr>
        <p:spPr>
          <a:xfrm rot="16200000" flipH="1">
            <a:off x="5142014" y="3633050"/>
            <a:ext cx="3481798" cy="54113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Соединительная линия уступом 285"/>
          <p:cNvCxnSpPr>
            <a:stCxn id="19" idx="1"/>
            <a:endCxn id="7" idx="2"/>
          </p:cNvCxnSpPr>
          <p:nvPr/>
        </p:nvCxnSpPr>
        <p:spPr>
          <a:xfrm rot="10800000">
            <a:off x="4058494" y="2111571"/>
            <a:ext cx="466446" cy="1221254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Скругленный прямоугольник 47"/>
          <p:cNvSpPr/>
          <p:nvPr/>
        </p:nvSpPr>
        <p:spPr>
          <a:xfrm>
            <a:off x="7161376" y="4188430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Вступление</a:t>
            </a:r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7153480" y="3586420"/>
            <a:ext cx="1705297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 себе</a:t>
            </a:r>
          </a:p>
        </p:txBody>
      </p:sp>
      <p:cxnSp>
        <p:nvCxnSpPr>
          <p:cNvPr id="58" name="Соединительная линия уступом 57"/>
          <p:cNvCxnSpPr>
            <a:stCxn id="9" idx="2"/>
            <a:endCxn id="48" idx="1"/>
          </p:cNvCxnSpPr>
          <p:nvPr/>
        </p:nvCxnSpPr>
        <p:spPr>
          <a:xfrm rot="16200000" flipH="1">
            <a:off x="5764468" y="3010596"/>
            <a:ext cx="2244787" cy="54902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ная линия уступом 65"/>
          <p:cNvCxnSpPr>
            <a:stCxn id="9" idx="2"/>
            <a:endCxn id="50" idx="1"/>
          </p:cNvCxnSpPr>
          <p:nvPr/>
        </p:nvCxnSpPr>
        <p:spPr>
          <a:xfrm rot="16200000" flipH="1">
            <a:off x="6061525" y="2713539"/>
            <a:ext cx="1642777" cy="54113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Соединительная линия уступом 67"/>
          <p:cNvCxnSpPr>
            <a:stCxn id="17" idx="0"/>
            <a:endCxn id="11" idx="2"/>
          </p:cNvCxnSpPr>
          <p:nvPr/>
        </p:nvCxnSpPr>
        <p:spPr>
          <a:xfrm rot="5400000" flipH="1" flipV="1">
            <a:off x="2402195" y="-416978"/>
            <a:ext cx="726566" cy="35159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Скругленный прямоугольник 58"/>
          <p:cNvSpPr/>
          <p:nvPr/>
        </p:nvSpPr>
        <p:spPr>
          <a:xfrm>
            <a:off x="7189489" y="6036281"/>
            <a:ext cx="17052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Вопросы</a:t>
            </a:r>
          </a:p>
        </p:txBody>
      </p:sp>
      <p:cxnSp>
        <p:nvCxnSpPr>
          <p:cNvPr id="60" name="Соединительная линия уступом 59"/>
          <p:cNvCxnSpPr>
            <a:stCxn id="9" idx="2"/>
            <a:endCxn id="59" idx="1"/>
          </p:cNvCxnSpPr>
          <p:nvPr/>
        </p:nvCxnSpPr>
        <p:spPr>
          <a:xfrm rot="16200000" flipH="1">
            <a:off x="4854599" y="3920466"/>
            <a:ext cx="4092638" cy="57714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Скругленный прямоугольник 118"/>
          <p:cNvSpPr/>
          <p:nvPr/>
        </p:nvSpPr>
        <p:spPr>
          <a:xfrm>
            <a:off x="1536431" y="3144598"/>
            <a:ext cx="1542594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Ссылки</a:t>
            </a:r>
          </a:p>
        </p:txBody>
      </p:sp>
      <p:cxnSp>
        <p:nvCxnSpPr>
          <p:cNvPr id="120" name="Соединительная линия уступом 119"/>
          <p:cNvCxnSpPr>
            <a:stCxn id="17" idx="2"/>
            <a:endCxn id="119" idx="1"/>
          </p:cNvCxnSpPr>
          <p:nvPr/>
        </p:nvCxnSpPr>
        <p:spPr>
          <a:xfrm rot="16200000" flipH="1">
            <a:off x="661346" y="2488587"/>
            <a:ext cx="1221229" cy="52894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Скругленный прямоугольник 135"/>
          <p:cNvSpPr/>
          <p:nvPr/>
        </p:nvSpPr>
        <p:spPr>
          <a:xfrm>
            <a:off x="1561912" y="4447055"/>
            <a:ext cx="1693998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Форма и тип</a:t>
            </a:r>
          </a:p>
        </p:txBody>
      </p:sp>
      <p:cxnSp>
        <p:nvCxnSpPr>
          <p:cNvPr id="137" name="Соединительная линия уступом 136"/>
          <p:cNvCxnSpPr>
            <a:stCxn id="17" idx="2"/>
            <a:endCxn id="136" idx="1"/>
          </p:cNvCxnSpPr>
          <p:nvPr/>
        </p:nvCxnSpPr>
        <p:spPr>
          <a:xfrm rot="16200000" flipH="1">
            <a:off x="22857" y="3127075"/>
            <a:ext cx="2523686" cy="55442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Скругленный прямоугольник 51"/>
          <p:cNvSpPr/>
          <p:nvPr/>
        </p:nvSpPr>
        <p:spPr>
          <a:xfrm>
            <a:off x="5892266" y="288523"/>
            <a:ext cx="720080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</a:t>
            </a: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7161376" y="283796"/>
            <a:ext cx="1728191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Оборудование</a:t>
            </a:r>
          </a:p>
        </p:txBody>
      </p:sp>
      <p:cxnSp>
        <p:nvCxnSpPr>
          <p:cNvPr id="57" name="Соединительная линия уступом 56"/>
          <p:cNvCxnSpPr>
            <a:stCxn id="11" idx="3"/>
            <a:endCxn id="52" idx="1"/>
          </p:cNvCxnSpPr>
          <p:nvPr/>
        </p:nvCxnSpPr>
        <p:spPr>
          <a:xfrm flipV="1">
            <a:off x="5356915" y="507598"/>
            <a:ext cx="535351" cy="2510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ная линия уступом 60"/>
          <p:cNvCxnSpPr>
            <a:stCxn id="52" idx="3"/>
            <a:endCxn id="55" idx="1"/>
          </p:cNvCxnSpPr>
          <p:nvPr/>
        </p:nvCxnSpPr>
        <p:spPr>
          <a:xfrm flipV="1">
            <a:off x="6612346" y="502871"/>
            <a:ext cx="549030" cy="47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Скругленный прямоугольник 66"/>
          <p:cNvSpPr/>
          <p:nvPr/>
        </p:nvSpPr>
        <p:spPr>
          <a:xfrm>
            <a:off x="1734764" y="535279"/>
            <a:ext cx="1130910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Эмоции</a:t>
            </a:r>
          </a:p>
        </p:txBody>
      </p:sp>
      <p:cxnSp>
        <p:nvCxnSpPr>
          <p:cNvPr id="69" name="Соединительная линия уступом 68"/>
          <p:cNvCxnSpPr>
            <a:stCxn id="11" idx="1"/>
            <a:endCxn id="67" idx="3"/>
          </p:cNvCxnSpPr>
          <p:nvPr/>
        </p:nvCxnSpPr>
        <p:spPr>
          <a:xfrm rot="10800000">
            <a:off x="2865674" y="754355"/>
            <a:ext cx="824346" cy="429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Соединительная линия уступом 88"/>
          <p:cNvCxnSpPr>
            <a:stCxn id="65" idx="0"/>
            <a:endCxn id="67" idx="2"/>
          </p:cNvCxnSpPr>
          <p:nvPr/>
        </p:nvCxnSpPr>
        <p:spPr>
          <a:xfrm rot="16200000" flipV="1">
            <a:off x="1554668" y="1718981"/>
            <a:ext cx="1498611" cy="750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Скругленный прямоугольник 103"/>
          <p:cNvSpPr/>
          <p:nvPr/>
        </p:nvSpPr>
        <p:spPr>
          <a:xfrm>
            <a:off x="7144570" y="2966136"/>
            <a:ext cx="1806479" cy="438150"/>
          </a:xfrm>
          <a:prstGeom prst="round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Хронометраж</a:t>
            </a:r>
          </a:p>
        </p:txBody>
      </p:sp>
      <p:cxnSp>
        <p:nvCxnSpPr>
          <p:cNvPr id="105" name="Соединительная линия уступом 104"/>
          <p:cNvCxnSpPr>
            <a:stCxn id="9" idx="2"/>
            <a:endCxn id="104" idx="1"/>
          </p:cNvCxnSpPr>
          <p:nvPr/>
        </p:nvCxnSpPr>
        <p:spPr>
          <a:xfrm rot="16200000" flipH="1">
            <a:off x="6367212" y="2407852"/>
            <a:ext cx="1022493" cy="53222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37760" y="548680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51520" y="1216081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95341" y="3148160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457417" y="3805249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457417" y="4464258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92349" y="1714489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724785" y="2614773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24785" y="3285110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705121" y="4515873"/>
            <a:ext cx="3241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cxnSp>
        <p:nvCxnSpPr>
          <p:cNvPr id="144" name="Соединительная линия уступом 143"/>
          <p:cNvCxnSpPr>
            <a:stCxn id="17" idx="2"/>
          </p:cNvCxnSpPr>
          <p:nvPr/>
        </p:nvCxnSpPr>
        <p:spPr>
          <a:xfrm rot="16200000" flipH="1">
            <a:off x="1050973" y="2098959"/>
            <a:ext cx="3678704" cy="3765673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 уступом 69"/>
          <p:cNvCxnSpPr>
            <a:endCxn id="201" idx="1"/>
          </p:cNvCxnSpPr>
          <p:nvPr/>
        </p:nvCxnSpPr>
        <p:spPr>
          <a:xfrm flipV="1">
            <a:off x="4791366" y="5010125"/>
            <a:ext cx="2370010" cy="798252"/>
          </a:xfrm>
          <a:prstGeom prst="bentConnector3">
            <a:avLst>
              <a:gd name="adj1" fmla="val 57716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Заголовок 2"/>
          <p:cNvSpPr txBox="1">
            <a:spLocks/>
          </p:cNvSpPr>
          <p:nvPr/>
        </p:nvSpPr>
        <p:spPr>
          <a:xfrm>
            <a:off x="15423" y="0"/>
            <a:ext cx="4104456" cy="3963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Схема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8500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Номер слайда 2"/>
          <p:cNvSpPr txBox="1">
            <a:spLocks/>
          </p:cNvSpPr>
          <p:nvPr/>
        </p:nvSpPr>
        <p:spPr bwMode="auto">
          <a:xfrm>
            <a:off x="8028384" y="6448425"/>
            <a:ext cx="1010841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B02491-9554-4017-ACA2-F4DF7FF08038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0" y="8969"/>
            <a:ext cx="2915816" cy="360363"/>
          </a:xfrm>
        </p:spPr>
        <p:txBody>
          <a:bodyPr/>
          <a:lstStyle/>
          <a:p>
            <a:pPr>
              <a:defRPr/>
            </a:pPr>
            <a:r>
              <a:rPr lang="ru-RU" sz="2400" b="1" cap="none" dirty="0">
                <a:solidFill>
                  <a:srgbClr val="FFFF00"/>
                </a:solidFill>
              </a:rPr>
              <a:t>Нейронная сеть</a:t>
            </a:r>
            <a:endParaRPr lang="ru-RU" sz="2400" b="1" cap="none" dirty="0">
              <a:solidFill>
                <a:srgbClr val="FFFF00"/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3768" y="1620189"/>
            <a:ext cx="210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Традиционное программирование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24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Использование нейронной сети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распознавание вида опухоли по снимку её среза.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Вводятся данные ( снимок  среза  опухоли ) и результат (наименование вида опухоли).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Нейронная сеть обучается искать  алгоритм связи пар  изображение – наименование.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Вводятся новые данные ( снимок среза  неизвестной опухоли) и алгоритм определяет результат (наименование вида опухоли)</a:t>
            </a:r>
          </a:p>
        </p:txBody>
      </p:sp>
      <p:grpSp>
        <p:nvGrpSpPr>
          <p:cNvPr id="12" name="Группа 87"/>
          <p:cNvGrpSpPr>
            <a:grpSpLocks/>
          </p:cNvGrpSpPr>
          <p:nvPr/>
        </p:nvGrpSpPr>
        <p:grpSpPr bwMode="auto">
          <a:xfrm>
            <a:off x="2483768" y="1069965"/>
            <a:ext cx="1832235" cy="443024"/>
            <a:chOff x="3253081" y="508803"/>
            <a:chExt cx="1977058" cy="1897478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3253081" y="508803"/>
              <a:ext cx="1977058" cy="189747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Скругленный прямоугольник 12"/>
            <p:cNvSpPr/>
            <p:nvPr/>
          </p:nvSpPr>
          <p:spPr>
            <a:xfrm>
              <a:off x="3447874" y="1031863"/>
              <a:ext cx="1519557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Обработка</a:t>
              </a:r>
            </a:p>
          </p:txBody>
        </p:sp>
      </p:grpSp>
      <p:grpSp>
        <p:nvGrpSpPr>
          <p:cNvPr id="15" name="Группа 93"/>
          <p:cNvGrpSpPr>
            <a:grpSpLocks/>
          </p:cNvGrpSpPr>
          <p:nvPr/>
        </p:nvGrpSpPr>
        <p:grpSpPr bwMode="auto">
          <a:xfrm>
            <a:off x="251520" y="548680"/>
            <a:ext cx="1512168" cy="361641"/>
            <a:chOff x="1969438" y="3859898"/>
            <a:chExt cx="1334132" cy="387515"/>
          </a:xfrm>
        </p:grpSpPr>
        <p:sp>
          <p:nvSpPr>
            <p:cNvPr id="16" name="Скругленный прямоугольник 15"/>
            <p:cNvSpPr/>
            <p:nvPr/>
          </p:nvSpPr>
          <p:spPr>
            <a:xfrm>
              <a:off x="1969439" y="3879195"/>
              <a:ext cx="1334131" cy="36821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Скругленный прямоугольник 21"/>
            <p:cNvSpPr/>
            <p:nvPr/>
          </p:nvSpPr>
          <p:spPr>
            <a:xfrm>
              <a:off x="1969438" y="3859898"/>
              <a:ext cx="1334132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Алгоритм</a:t>
              </a:r>
            </a:p>
          </p:txBody>
        </p:sp>
      </p:grpSp>
      <p:grpSp>
        <p:nvGrpSpPr>
          <p:cNvPr id="18" name="Группа 31"/>
          <p:cNvGrpSpPr>
            <a:grpSpLocks/>
          </p:cNvGrpSpPr>
          <p:nvPr/>
        </p:nvGrpSpPr>
        <p:grpSpPr bwMode="auto">
          <a:xfrm>
            <a:off x="4869765" y="1121604"/>
            <a:ext cx="1440160" cy="353066"/>
            <a:chOff x="1246306" y="3805699"/>
            <a:chExt cx="964078" cy="541527"/>
          </a:xfrm>
        </p:grpSpPr>
        <p:sp>
          <p:nvSpPr>
            <p:cNvPr id="19" name="Скругленный прямоугольник 18"/>
            <p:cNvSpPr/>
            <p:nvPr/>
          </p:nvSpPr>
          <p:spPr>
            <a:xfrm>
              <a:off x="1287147" y="3805699"/>
              <a:ext cx="860844" cy="52990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Скругленный прямоугольник 21"/>
            <p:cNvSpPr/>
            <p:nvPr/>
          </p:nvSpPr>
          <p:spPr>
            <a:xfrm>
              <a:off x="1246306" y="3805699"/>
              <a:ext cx="964078" cy="54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Результат</a:t>
              </a:r>
            </a:p>
          </p:txBody>
        </p:sp>
      </p:grpSp>
      <p:grpSp>
        <p:nvGrpSpPr>
          <p:cNvPr id="21" name="Группа 93"/>
          <p:cNvGrpSpPr>
            <a:grpSpLocks/>
          </p:cNvGrpSpPr>
          <p:nvPr/>
        </p:nvGrpSpPr>
        <p:grpSpPr bwMode="auto">
          <a:xfrm>
            <a:off x="395536" y="1724070"/>
            <a:ext cx="1381906" cy="353781"/>
            <a:chOff x="1969439" y="3736053"/>
            <a:chExt cx="1047598" cy="607240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</p:grpSp>
      <p:cxnSp>
        <p:nvCxnSpPr>
          <p:cNvPr id="24" name="Соединительная линия уступом 23"/>
          <p:cNvCxnSpPr>
            <a:stCxn id="19" idx="1"/>
            <a:endCxn id="13" idx="3"/>
          </p:cNvCxnSpPr>
          <p:nvPr/>
        </p:nvCxnSpPr>
        <p:spPr>
          <a:xfrm rot="10800000">
            <a:off x="4316004" y="1291478"/>
            <a:ext cx="614771" cy="287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3" idx="1"/>
            <a:endCxn id="22" idx="3"/>
          </p:cNvCxnSpPr>
          <p:nvPr/>
        </p:nvCxnSpPr>
        <p:spPr>
          <a:xfrm rot="10800000" flipV="1">
            <a:off x="1777442" y="1291477"/>
            <a:ext cx="706326" cy="60948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>
            <a:stCxn id="13" idx="1"/>
            <a:endCxn id="16" idx="3"/>
          </p:cNvCxnSpPr>
          <p:nvPr/>
        </p:nvCxnSpPr>
        <p:spPr>
          <a:xfrm rot="10800000">
            <a:off x="1763688" y="738505"/>
            <a:ext cx="720080" cy="55297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77993" y="380102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Нейронная сеть. </a:t>
            </a:r>
          </a:p>
        </p:txBody>
      </p:sp>
      <p:grpSp>
        <p:nvGrpSpPr>
          <p:cNvPr id="35" name="Группа 87"/>
          <p:cNvGrpSpPr>
            <a:grpSpLocks/>
          </p:cNvGrpSpPr>
          <p:nvPr/>
        </p:nvGrpSpPr>
        <p:grpSpPr bwMode="auto">
          <a:xfrm>
            <a:off x="2545957" y="3158197"/>
            <a:ext cx="1832235" cy="443024"/>
            <a:chOff x="3253081" y="508803"/>
            <a:chExt cx="1977058" cy="1897478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3253081" y="508803"/>
              <a:ext cx="1977058" cy="189747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Скругленный прямоугольник 12"/>
            <p:cNvSpPr/>
            <p:nvPr/>
          </p:nvSpPr>
          <p:spPr>
            <a:xfrm>
              <a:off x="3447874" y="1031863"/>
              <a:ext cx="1519557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Обучение</a:t>
              </a:r>
            </a:p>
          </p:txBody>
        </p:sp>
      </p:grpSp>
      <p:grpSp>
        <p:nvGrpSpPr>
          <p:cNvPr id="38" name="Группа 93"/>
          <p:cNvGrpSpPr>
            <a:grpSpLocks/>
          </p:cNvGrpSpPr>
          <p:nvPr/>
        </p:nvGrpSpPr>
        <p:grpSpPr bwMode="auto">
          <a:xfrm>
            <a:off x="313709" y="2636912"/>
            <a:ext cx="1512168" cy="361641"/>
            <a:chOff x="1969438" y="3859898"/>
            <a:chExt cx="1334132" cy="387515"/>
          </a:xfrm>
        </p:grpSpPr>
        <p:sp>
          <p:nvSpPr>
            <p:cNvPr id="39" name="Скругленный прямоугольник 38"/>
            <p:cNvSpPr/>
            <p:nvPr/>
          </p:nvSpPr>
          <p:spPr>
            <a:xfrm>
              <a:off x="1969439" y="3879195"/>
              <a:ext cx="1334131" cy="36821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Скругленный прямоугольник 21"/>
            <p:cNvSpPr/>
            <p:nvPr/>
          </p:nvSpPr>
          <p:spPr>
            <a:xfrm>
              <a:off x="1969438" y="3859898"/>
              <a:ext cx="1334132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Результат</a:t>
              </a:r>
            </a:p>
          </p:txBody>
        </p:sp>
      </p:grpSp>
      <p:grpSp>
        <p:nvGrpSpPr>
          <p:cNvPr id="41" name="Группа 31"/>
          <p:cNvGrpSpPr>
            <a:grpSpLocks/>
          </p:cNvGrpSpPr>
          <p:nvPr/>
        </p:nvGrpSpPr>
        <p:grpSpPr bwMode="auto">
          <a:xfrm>
            <a:off x="5017489" y="3203177"/>
            <a:ext cx="1440160" cy="353066"/>
            <a:chOff x="1246306" y="3805699"/>
            <a:chExt cx="964078" cy="541527"/>
          </a:xfrm>
        </p:grpSpPr>
        <p:sp>
          <p:nvSpPr>
            <p:cNvPr id="42" name="Скругленный прямоугольник 41"/>
            <p:cNvSpPr/>
            <p:nvPr/>
          </p:nvSpPr>
          <p:spPr>
            <a:xfrm>
              <a:off x="1287147" y="3805699"/>
              <a:ext cx="860844" cy="52990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Скругленный прямоугольник 21"/>
            <p:cNvSpPr/>
            <p:nvPr/>
          </p:nvSpPr>
          <p:spPr>
            <a:xfrm>
              <a:off x="1246306" y="3805699"/>
              <a:ext cx="964078" cy="54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Алгоритм</a:t>
              </a:r>
            </a:p>
          </p:txBody>
        </p:sp>
      </p:grpSp>
      <p:grpSp>
        <p:nvGrpSpPr>
          <p:cNvPr id="44" name="Группа 93"/>
          <p:cNvGrpSpPr>
            <a:grpSpLocks/>
          </p:cNvGrpSpPr>
          <p:nvPr/>
        </p:nvGrpSpPr>
        <p:grpSpPr bwMode="auto">
          <a:xfrm>
            <a:off x="457725" y="3812302"/>
            <a:ext cx="1381906" cy="353781"/>
            <a:chOff x="1969439" y="3736053"/>
            <a:chExt cx="1047598" cy="607240"/>
          </a:xfrm>
        </p:grpSpPr>
        <p:sp>
          <p:nvSpPr>
            <p:cNvPr id="45" name="Скругленный прямоугольник 44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</p:grpSp>
      <p:cxnSp>
        <p:nvCxnSpPr>
          <p:cNvPr id="47" name="Соединительная линия уступом 46"/>
          <p:cNvCxnSpPr>
            <a:stCxn id="42" idx="1"/>
            <a:endCxn id="36" idx="3"/>
          </p:cNvCxnSpPr>
          <p:nvPr/>
        </p:nvCxnSpPr>
        <p:spPr>
          <a:xfrm rot="10800000" flipV="1">
            <a:off x="4378192" y="3375921"/>
            <a:ext cx="700306" cy="3788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36" idx="1"/>
            <a:endCxn id="45" idx="3"/>
          </p:cNvCxnSpPr>
          <p:nvPr/>
        </p:nvCxnSpPr>
        <p:spPr>
          <a:xfrm rot="10800000" flipV="1">
            <a:off x="1839631" y="3379709"/>
            <a:ext cx="706326" cy="60948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ная линия уступом 48"/>
          <p:cNvCxnSpPr>
            <a:stCxn id="36" idx="1"/>
            <a:endCxn id="39" idx="3"/>
          </p:cNvCxnSpPr>
          <p:nvPr/>
        </p:nvCxnSpPr>
        <p:spPr>
          <a:xfrm rot="10800000">
            <a:off x="1825877" y="2826737"/>
            <a:ext cx="720080" cy="55297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Группа 93"/>
          <p:cNvGrpSpPr>
            <a:grpSpLocks/>
          </p:cNvGrpSpPr>
          <p:nvPr/>
        </p:nvGrpSpPr>
        <p:grpSpPr bwMode="auto">
          <a:xfrm>
            <a:off x="5193705" y="4251955"/>
            <a:ext cx="1084578" cy="579867"/>
            <a:chOff x="1916702" y="3708549"/>
            <a:chExt cx="1047598" cy="607240"/>
          </a:xfrm>
        </p:grpSpPr>
        <p:sp>
          <p:nvSpPr>
            <p:cNvPr id="51" name="Скругленный прямоугольник 50"/>
            <p:cNvSpPr/>
            <p:nvPr/>
          </p:nvSpPr>
          <p:spPr>
            <a:xfrm>
              <a:off x="1916702" y="3708549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Новые</a:t>
              </a:r>
              <a:b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</p:grpSp>
      <p:cxnSp>
        <p:nvCxnSpPr>
          <p:cNvPr id="53" name="Соединительная линия уступом 52"/>
          <p:cNvCxnSpPr>
            <a:stCxn id="43" idx="2"/>
            <a:endCxn id="51" idx="0"/>
          </p:cNvCxnSpPr>
          <p:nvPr/>
        </p:nvCxnSpPr>
        <p:spPr>
          <a:xfrm rot="5400000">
            <a:off x="5388926" y="3903312"/>
            <a:ext cx="695712" cy="157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93"/>
          <p:cNvGrpSpPr>
            <a:grpSpLocks/>
          </p:cNvGrpSpPr>
          <p:nvPr/>
        </p:nvGrpSpPr>
        <p:grpSpPr bwMode="auto">
          <a:xfrm>
            <a:off x="7017928" y="3198437"/>
            <a:ext cx="1381906" cy="353781"/>
            <a:chOff x="1969439" y="3736053"/>
            <a:chExt cx="1047598" cy="607240"/>
          </a:xfrm>
        </p:grpSpPr>
        <p:sp>
          <p:nvSpPr>
            <p:cNvPr id="55" name="Скругленный прямоугольник 54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Результат</a:t>
              </a:r>
            </a:p>
          </p:txBody>
        </p:sp>
      </p:grpSp>
      <p:cxnSp>
        <p:nvCxnSpPr>
          <p:cNvPr id="60" name="Соединительная линия уступом 59"/>
          <p:cNvCxnSpPr>
            <a:stCxn id="56" idx="1"/>
            <a:endCxn id="42" idx="3"/>
          </p:cNvCxnSpPr>
          <p:nvPr/>
        </p:nvCxnSpPr>
        <p:spPr>
          <a:xfrm rot="10800000" flipV="1">
            <a:off x="6364446" y="3375327"/>
            <a:ext cx="653483" cy="59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108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4736" y="61584"/>
            <a:ext cx="1272723" cy="368704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SMART</a:t>
            </a:r>
            <a:endParaRPr lang="ru-RU" sz="2400" b="1" cap="none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517" y="1104676"/>
            <a:ext cx="17356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pecific</a:t>
            </a:r>
            <a:r>
              <a:rPr kumimoji="0" lang="ru-RU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easurable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chievable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elevant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imed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Номер слайда 2"/>
          <p:cNvSpPr txBox="1">
            <a:spLocks/>
          </p:cNvSpPr>
          <p:nvPr/>
        </p:nvSpPr>
        <p:spPr>
          <a:xfrm>
            <a:off x="8028384" y="6448251"/>
            <a:ext cx="1034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:\Mission\4.Социум\Портреты\Мейр По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62978" y="0"/>
            <a:ext cx="1353977" cy="18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7827371" y="1898867"/>
            <a:ext cx="1289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Пол Мэйр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04281" y="1107771"/>
            <a:ext cx="55949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онкретная (однозначно понимаемая)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змеримая (имеющая метрики)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остижимая (имеющая   ресурсы)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ктуальная (необходимая  для миссии)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нтервальная ( имеющая  начало и конец)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34564" y="548680"/>
            <a:ext cx="4698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Правила формулировки цели: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2544" y="2889780"/>
            <a:ext cx="572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планируемый   результат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Результат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 достигнутое  состояние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 устойчивый набор свойств сущности</a:t>
            </a:r>
          </a:p>
        </p:txBody>
      </p:sp>
    </p:spTree>
    <p:extLst>
      <p:ext uri="{BB962C8B-B14F-4D97-AF65-F5344CB8AC3E}">
        <p14:creationId xmlns:p14="http://schemas.microsoft.com/office/powerpoint/2010/main" val="88652237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5592" y="813099"/>
            <a:ext cx="6632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Система в  любой момент времени имеет только одно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самое слабое место – ограничение системы.</a:t>
            </a:r>
          </a:p>
        </p:txBody>
      </p:sp>
      <p:sp>
        <p:nvSpPr>
          <p:cNvPr id="6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78624" cy="418058"/>
          </a:xfrm>
        </p:spPr>
        <p:txBody>
          <a:bodyPr/>
          <a:lstStyle/>
          <a:p>
            <a:r>
              <a:rPr lang="ru-RU" sz="2400" b="1" cap="none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Слабое звено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87843" y="4941168"/>
            <a:ext cx="684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Пока мы его не уберем, все остальные улучшения бесполезны.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Т.е. равномерное улучшение подсистем – бесполезно.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39552" y="1721364"/>
            <a:ext cx="5838825" cy="3019425"/>
            <a:chOff x="1000100" y="1571612"/>
            <a:chExt cx="5838825" cy="301942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0100" y="1571612"/>
              <a:ext cx="5838825" cy="301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2380861" y="4221705"/>
              <a:ext cx="358615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1F2123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Улучшение подсистем</a:t>
              </a: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1F2123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50100" y="44624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ограничений систем Голдратта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AC78F94-1B30-4B91-B89D-47A7A0012350}"/>
              </a:ext>
            </a:extLst>
          </p:cNvPr>
          <p:cNvGrpSpPr/>
          <p:nvPr/>
        </p:nvGrpSpPr>
        <p:grpSpPr>
          <a:xfrm>
            <a:off x="7736235" y="170221"/>
            <a:ext cx="1125637" cy="1960817"/>
            <a:chOff x="2769687" y="1362968"/>
            <a:chExt cx="1125637" cy="1960817"/>
          </a:xfrm>
        </p:grpSpPr>
        <p:pic>
          <p:nvPicPr>
            <p:cNvPr id="12" name="Picture 4" descr="C:\Users\afatkin\Desktop\Голдратт.jpg">
              <a:extLst>
                <a:ext uri="{FF2B5EF4-FFF2-40B4-BE49-F238E27FC236}">
                  <a16:creationId xmlns:a16="http://schemas.microsoft.com/office/drawing/2014/main" id="{4D56DCBA-A4AA-4330-8EC0-76DA462B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687" y="1362968"/>
              <a:ext cx="1125637" cy="135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16E2892-C44F-4719-81C0-976D45D6133A}"/>
                </a:ext>
              </a:extLst>
            </p:cNvPr>
            <p:cNvSpPr/>
            <p:nvPr/>
          </p:nvSpPr>
          <p:spPr>
            <a:xfrm>
              <a:off x="2769687" y="2739010"/>
              <a:ext cx="9959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dirty="0"/>
                <a:t>Элияху Голдратт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086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/>
          <p:cNvGrpSpPr/>
          <p:nvPr/>
        </p:nvGrpSpPr>
        <p:grpSpPr>
          <a:xfrm>
            <a:off x="2786050" y="1390140"/>
            <a:ext cx="3143272" cy="428628"/>
            <a:chOff x="3214678" y="2357430"/>
            <a:chExt cx="3143272" cy="428628"/>
          </a:xfrm>
        </p:grpSpPr>
        <p:grpSp>
          <p:nvGrpSpPr>
            <p:cNvPr id="11" name="Группа 11"/>
            <p:cNvGrpSpPr/>
            <p:nvPr/>
          </p:nvGrpSpPr>
          <p:grpSpPr>
            <a:xfrm>
              <a:off x="3214678" y="2357430"/>
              <a:ext cx="1143008" cy="428628"/>
              <a:chOff x="2571736" y="2571744"/>
              <a:chExt cx="1143008" cy="428628"/>
            </a:xfrm>
          </p:grpSpPr>
          <p:sp>
            <p:nvSpPr>
              <p:cNvPr id="30" name="Овал 3"/>
              <p:cNvSpPr/>
              <p:nvPr/>
            </p:nvSpPr>
            <p:spPr>
              <a:xfrm>
                <a:off x="2928926" y="2571744"/>
                <a:ext cx="428628" cy="42862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31" name="Группа 7"/>
              <p:cNvGrpSpPr/>
              <p:nvPr/>
            </p:nvGrpSpPr>
            <p:grpSpPr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35" name="Прямая соединительная линия 5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6" name="Овал 6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Группа 8"/>
              <p:cNvGrpSpPr/>
              <p:nvPr/>
            </p:nvGrpSpPr>
            <p:grpSpPr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33" name="Прямая соединительная линия 32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4" name="Овал 10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" name="Группа 12"/>
            <p:cNvGrpSpPr/>
            <p:nvPr/>
          </p:nvGrpSpPr>
          <p:grpSpPr>
            <a:xfrm>
              <a:off x="4214810" y="2357430"/>
              <a:ext cx="1143008" cy="428628"/>
              <a:chOff x="2571736" y="2571744"/>
              <a:chExt cx="1143008" cy="428628"/>
            </a:xfrm>
          </p:grpSpPr>
          <p:sp>
            <p:nvSpPr>
              <p:cNvPr id="23" name="Овал 22"/>
              <p:cNvSpPr/>
              <p:nvPr/>
            </p:nvSpPr>
            <p:spPr>
              <a:xfrm>
                <a:off x="2928926" y="2571744"/>
                <a:ext cx="428628" cy="42862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grpSp>
            <p:nvGrpSpPr>
              <p:cNvPr id="24" name="Группа 14"/>
              <p:cNvGrpSpPr/>
              <p:nvPr/>
            </p:nvGrpSpPr>
            <p:grpSpPr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8" name="Прямая соединительная линия 27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" name="Овал 28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Группа 15"/>
              <p:cNvGrpSpPr/>
              <p:nvPr/>
            </p:nvGrpSpPr>
            <p:grpSpPr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6" name="Прямая соединительная линия 16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7" name="Овал 17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Группа 20"/>
            <p:cNvGrpSpPr/>
            <p:nvPr/>
          </p:nvGrpSpPr>
          <p:grpSpPr>
            <a:xfrm>
              <a:off x="5214942" y="2357430"/>
              <a:ext cx="1143008" cy="428628"/>
              <a:chOff x="2571736" y="2571744"/>
              <a:chExt cx="1143008" cy="428628"/>
            </a:xfrm>
          </p:grpSpPr>
          <p:sp>
            <p:nvSpPr>
              <p:cNvPr id="16" name="Овал 15"/>
              <p:cNvSpPr/>
              <p:nvPr/>
            </p:nvSpPr>
            <p:spPr>
              <a:xfrm>
                <a:off x="2928926" y="2571744"/>
                <a:ext cx="428628" cy="42862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grpSp>
            <p:nvGrpSpPr>
              <p:cNvPr id="17" name="Группа 22"/>
              <p:cNvGrpSpPr/>
              <p:nvPr/>
            </p:nvGrpSpPr>
            <p:grpSpPr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1" name="Прямая соединительная линия 20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Овал 21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Группа 23"/>
              <p:cNvGrpSpPr/>
              <p:nvPr/>
            </p:nvGrpSpPr>
            <p:grpSpPr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9" name="Прямая соединительная линия 18"/>
                <p:cNvCxnSpPr/>
                <p:nvPr/>
              </p:nvCxnSpPr>
              <p:spPr>
                <a:xfrm>
                  <a:off x="3643306" y="2857496"/>
                  <a:ext cx="214314" cy="15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0" name="Овал 19"/>
                <p:cNvSpPr/>
                <p:nvPr/>
              </p:nvSpPr>
              <p:spPr>
                <a:xfrm flipV="1">
                  <a:off x="3857620" y="2786058"/>
                  <a:ext cx="142876" cy="1428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1" name="TextBox 50"/>
          <p:cNvSpPr txBox="1"/>
          <p:nvPr/>
        </p:nvSpPr>
        <p:spPr>
          <a:xfrm>
            <a:off x="1357290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14678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14810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14942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86644" y="1961644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357290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4678" y="2461710"/>
            <a:ext cx="28575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14810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14942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86644" y="2461710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57290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14678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214810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14942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286644" y="3104652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67" name="Прямая соединительная линия 66"/>
          <p:cNvCxnSpPr/>
          <p:nvPr/>
        </p:nvCxnSpPr>
        <p:spPr>
          <a:xfrm flipH="1">
            <a:off x="6143636" y="764704"/>
            <a:ext cx="794" cy="2840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Группа 70"/>
          <p:cNvGrpSpPr/>
          <p:nvPr/>
        </p:nvGrpSpPr>
        <p:grpSpPr>
          <a:xfrm>
            <a:off x="6286512" y="1390140"/>
            <a:ext cx="2143140" cy="428628"/>
            <a:chOff x="5214942" y="2428868"/>
            <a:chExt cx="2143140" cy="428628"/>
          </a:xfrm>
        </p:grpSpPr>
        <p:sp>
          <p:nvSpPr>
            <p:cNvPr id="72" name="Овал 71"/>
            <p:cNvSpPr/>
            <p:nvPr/>
          </p:nvSpPr>
          <p:spPr>
            <a:xfrm>
              <a:off x="5572132" y="2428868"/>
              <a:ext cx="1428760" cy="4286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ВЫХОД </a:t>
              </a:r>
            </a:p>
          </p:txBody>
        </p:sp>
        <p:grpSp>
          <p:nvGrpSpPr>
            <p:cNvPr id="73" name="Группа 50"/>
            <p:cNvGrpSpPr/>
            <p:nvPr/>
          </p:nvGrpSpPr>
          <p:grpSpPr>
            <a:xfrm>
              <a:off x="7000892" y="2571744"/>
              <a:ext cx="357190" cy="142876"/>
              <a:chOff x="3286116" y="2786058"/>
              <a:chExt cx="357190" cy="142876"/>
            </a:xfrm>
          </p:grpSpPr>
          <p:cxnSp>
            <p:nvCxnSpPr>
              <p:cNvPr id="77" name="Прямая соединительная линия 76"/>
              <p:cNvCxnSpPr/>
              <p:nvPr/>
            </p:nvCxnSpPr>
            <p:spPr>
              <a:xfrm>
                <a:off x="3286116" y="2857496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8" name="Овал 77"/>
              <p:cNvSpPr/>
              <p:nvPr/>
            </p:nvSpPr>
            <p:spPr>
              <a:xfrm flipV="1">
                <a:off x="3500430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Группа 51"/>
            <p:cNvGrpSpPr/>
            <p:nvPr/>
          </p:nvGrpSpPr>
          <p:grpSpPr>
            <a:xfrm rot="10800000">
              <a:off x="5214942" y="2571744"/>
              <a:ext cx="357190" cy="142876"/>
              <a:chOff x="3857620" y="2786058"/>
              <a:chExt cx="357190" cy="142876"/>
            </a:xfrm>
          </p:grpSpPr>
          <p:cxnSp>
            <p:nvCxnSpPr>
              <p:cNvPr id="75" name="Прямая соединительная линия 74"/>
              <p:cNvCxnSpPr/>
              <p:nvPr/>
            </p:nvCxnSpPr>
            <p:spPr>
              <a:xfrm>
                <a:off x="3857620" y="2855908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" name="Овал 75"/>
              <p:cNvSpPr/>
              <p:nvPr/>
            </p:nvSpPr>
            <p:spPr>
              <a:xfrm flipV="1">
                <a:off x="4071934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Группа 78"/>
          <p:cNvGrpSpPr/>
          <p:nvPr/>
        </p:nvGrpSpPr>
        <p:grpSpPr>
          <a:xfrm>
            <a:off x="285720" y="1390140"/>
            <a:ext cx="2143140" cy="428628"/>
            <a:chOff x="5214942" y="2428868"/>
            <a:chExt cx="2143140" cy="428628"/>
          </a:xfrm>
        </p:grpSpPr>
        <p:sp>
          <p:nvSpPr>
            <p:cNvPr id="80" name="Овал 79"/>
            <p:cNvSpPr/>
            <p:nvPr/>
          </p:nvSpPr>
          <p:spPr>
            <a:xfrm>
              <a:off x="5572132" y="2428868"/>
              <a:ext cx="1428760" cy="4286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ВХОД </a:t>
              </a:r>
            </a:p>
          </p:txBody>
        </p:sp>
        <p:grpSp>
          <p:nvGrpSpPr>
            <p:cNvPr id="81" name="Группа 50"/>
            <p:cNvGrpSpPr/>
            <p:nvPr/>
          </p:nvGrpSpPr>
          <p:grpSpPr>
            <a:xfrm>
              <a:off x="7000892" y="2571744"/>
              <a:ext cx="357190" cy="142876"/>
              <a:chOff x="3286116" y="2786058"/>
              <a:chExt cx="357190" cy="142876"/>
            </a:xfrm>
          </p:grpSpPr>
          <p:cxnSp>
            <p:nvCxnSpPr>
              <p:cNvPr id="85" name="Прямая соединительная линия 84"/>
              <p:cNvCxnSpPr/>
              <p:nvPr/>
            </p:nvCxnSpPr>
            <p:spPr>
              <a:xfrm>
                <a:off x="3286116" y="2857496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Овал 85"/>
              <p:cNvSpPr/>
              <p:nvPr/>
            </p:nvSpPr>
            <p:spPr>
              <a:xfrm flipV="1">
                <a:off x="3500430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Группа 51"/>
            <p:cNvGrpSpPr/>
            <p:nvPr/>
          </p:nvGrpSpPr>
          <p:grpSpPr>
            <a:xfrm rot="10800000">
              <a:off x="5214942" y="2571744"/>
              <a:ext cx="357190" cy="142876"/>
              <a:chOff x="3857620" y="2786058"/>
              <a:chExt cx="357190" cy="142876"/>
            </a:xfrm>
          </p:grpSpPr>
          <p:cxnSp>
            <p:nvCxnSpPr>
              <p:cNvPr id="83" name="Прямая соединительная линия 82"/>
              <p:cNvCxnSpPr/>
              <p:nvPr/>
            </p:nvCxnSpPr>
            <p:spPr>
              <a:xfrm>
                <a:off x="3857620" y="2855908"/>
                <a:ext cx="214314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Овал 83"/>
              <p:cNvSpPr/>
              <p:nvPr/>
            </p:nvSpPr>
            <p:spPr>
              <a:xfrm flipV="1">
                <a:off x="4071934" y="2786058"/>
                <a:ext cx="142876" cy="14287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9" name="Прямая соединительная линия 88"/>
          <p:cNvCxnSpPr/>
          <p:nvPr/>
        </p:nvCxnSpPr>
        <p:spPr>
          <a:xfrm>
            <a:off x="2600711" y="764704"/>
            <a:ext cx="42463" cy="29122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Номер слайда 2"/>
          <p:cNvSpPr txBox="1">
            <a:spLocks/>
          </p:cNvSpPr>
          <p:nvPr/>
        </p:nvSpPr>
        <p:spPr>
          <a:xfrm>
            <a:off x="8179619" y="6322653"/>
            <a:ext cx="858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323528" y="5914546"/>
            <a:ext cx="3455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Белый - не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ограничение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292674" y="5517812"/>
            <a:ext cx="3462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Оранжевый  - ограничение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3814" y="108607"/>
            <a:ext cx="7313242" cy="36806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Пример ограничения системы по Голдратту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106" y="3929238"/>
            <a:ext cx="183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Вход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закуп : мёд, тонн  в неделю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00711" y="3966351"/>
            <a:ext cx="132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Линия  1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Роспуск мёда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707904" y="3929238"/>
            <a:ext cx="132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Линия  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Подготовка тары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788024" y="3929035"/>
            <a:ext cx="1435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Линия  3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Фасовка  мёда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594494" y="3929035"/>
            <a:ext cx="200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Выход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продажа: мёд, тонн в неделю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47439" y="764704"/>
            <a:ext cx="18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Зона контроля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428686" y="764704"/>
            <a:ext cx="18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Зона  влияния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38351" y="836712"/>
            <a:ext cx="18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Зона  влияния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92674" y="5140192"/>
            <a:ext cx="309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Обозначение цифр цветом: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23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14093" y="29679"/>
            <a:ext cx="3499187" cy="490066"/>
          </a:xfrm>
        </p:spPr>
        <p:txBody>
          <a:bodyPr/>
          <a:lstStyle/>
          <a:p>
            <a:r>
              <a:rPr lang="ru-RU" sz="2400" b="1" cap="none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Ограничения сознания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24926" y="733513"/>
            <a:ext cx="1350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Элияху Голдратт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119274" y="1610651"/>
            <a:ext cx="2364494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 Восприятие любой реальности  как очень сложной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2711403" y="1609618"/>
            <a:ext cx="1686318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2) Принятие конфликтов как данность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6948264" y="1609618"/>
            <a:ext cx="2074641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Чувство, что ты « все знаешь»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4759361" y="1603970"/>
            <a:ext cx="1959009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3) Тенденция обвинять других людей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136390" y="4365104"/>
            <a:ext cx="2220478" cy="70788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Любая ситуация проста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2659509" y="3789040"/>
            <a:ext cx="1686318" cy="13234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Любой конфликт может быть устранен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7100035" y="3501008"/>
            <a:ext cx="1930626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Любую ситуацию можно значительно улучшить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4644008" y="3476178"/>
            <a:ext cx="2175103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 люди хорошие.  </a:t>
            </a:r>
            <a:b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Всегда есть взаимовыгодное решение</a:t>
            </a:r>
          </a:p>
        </p:txBody>
      </p:sp>
      <p:sp>
        <p:nvSpPr>
          <p:cNvPr id="30" name="Штриховая стрелка вправо 29"/>
          <p:cNvSpPr/>
          <p:nvPr/>
        </p:nvSpPr>
        <p:spPr>
          <a:xfrm rot="5400000">
            <a:off x="1198811" y="3305737"/>
            <a:ext cx="158257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Штриховая стрелка вправо 74"/>
          <p:cNvSpPr/>
          <p:nvPr/>
        </p:nvSpPr>
        <p:spPr>
          <a:xfrm rot="5400000">
            <a:off x="3609399" y="3010206"/>
            <a:ext cx="99151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Штриховая стрелка вправо 75"/>
          <p:cNvSpPr/>
          <p:nvPr/>
        </p:nvSpPr>
        <p:spPr>
          <a:xfrm rot="5400000">
            <a:off x="6194797" y="2805957"/>
            <a:ext cx="635876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Штриховая стрелка вправо 76"/>
          <p:cNvSpPr/>
          <p:nvPr/>
        </p:nvSpPr>
        <p:spPr>
          <a:xfrm rot="5400000">
            <a:off x="8388716" y="2812575"/>
            <a:ext cx="740272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60543" y="2924944"/>
            <a:ext cx="123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68495" y="2924944"/>
            <a:ext cx="1639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Поиск корневой проблемы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538010" y="2708920"/>
            <a:ext cx="1906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Выравнивание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165796" y="2668850"/>
            <a:ext cx="1438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Развитие</a:t>
            </a:r>
          </a:p>
        </p:txBody>
      </p:sp>
      <p:pic>
        <p:nvPicPr>
          <p:cNvPr id="1026" name="Picture 2" descr="http://historiadoreshistericos.files.wordpress.com/2013/01/hegel.jpg?w=5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0241" y="5229200"/>
            <a:ext cx="1384713" cy="144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fatkin\Desktop\Ньютон 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8" y="5220355"/>
            <a:ext cx="1452831" cy="14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Номер слайда 2"/>
          <p:cNvSpPr txBox="1">
            <a:spLocks/>
          </p:cNvSpPr>
          <p:nvPr/>
        </p:nvSpPr>
        <p:spPr>
          <a:xfrm>
            <a:off x="8172400" y="6448251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C:\Users\afatkin\Desktop\Голдратт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8" y="42379"/>
            <a:ext cx="1214706" cy="14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105158" y="5644072"/>
            <a:ext cx="3731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«Во Вселенной нет ничего окончательно завершенного»</a:t>
            </a:r>
            <a:b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Фридрих Гегель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403648" y="5373216"/>
            <a:ext cx="288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«Природа чрезвычайно проста и гармонична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сама по себе»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Исаак Ньютон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8586" y="21610"/>
            <a:ext cx="330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(Дополнительный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материал)</a:t>
            </a:r>
          </a:p>
        </p:txBody>
      </p:sp>
    </p:spTree>
    <p:extLst>
      <p:ext uri="{BB962C8B-B14F-4D97-AF65-F5344CB8AC3E}">
        <p14:creationId xmlns:p14="http://schemas.microsoft.com/office/powerpoint/2010/main" val="387080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62224" y="125126"/>
            <a:ext cx="2107398" cy="364244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 Цикл Миссии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389" y="3521809"/>
            <a:ext cx="904165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Кто?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Зачем?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Где? Чем?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0546" y="3680773"/>
            <a:ext cx="90403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48944" y="4702375"/>
            <a:ext cx="92741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401" y="48098"/>
            <a:ext cx="3322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Миссия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смысл существования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системы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Обобщение: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переход от частного к общему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Эксперт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специалист предметной области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Статус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состояние в  иерархии  отношений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Отношение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взаимодействие субъектов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Знание: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истинный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образ реальности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предел изменения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Убеждение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вера в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суждение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44902" y="49814"/>
            <a:ext cx="33221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Система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связь сущностей как целое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Состояние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устойчивый набор свойств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суждение о значимости цели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Потребность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степень  неудовлетворённости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Мотивация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побуждение к  поведению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Воля: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способность к самоограничению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Видение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стратегия достижения цели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Решение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способ достижения цели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1254" y="2632113"/>
            <a:ext cx="297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171450" indent="-171450">
              <a:buFont typeface="Wingdings" panose="05000000000000000000" pitchFamily="2" charset="2"/>
              <a:buChar char="q"/>
              <a:defRPr sz="1200" b="1">
                <a:latin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Объект: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приложение действия субъекта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Время: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форма и условие изменения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Действие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процесс изменения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72041" y="3618001"/>
            <a:ext cx="628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Чем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0393" y="1913015"/>
            <a:ext cx="65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21836" y="2249606"/>
            <a:ext cx="761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Зачем?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55370" y="3618647"/>
            <a:ext cx="51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23213" y="4104358"/>
            <a:ext cx="765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80147" y="3662967"/>
            <a:ext cx="54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3210" y="1908160"/>
            <a:ext cx="1061275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Отношение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3046" y="4117842"/>
            <a:ext cx="97875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</a:t>
            </a:r>
            <a:endParaRPr kumimoji="0" lang="ru-RU" sz="1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33532" y="1956176"/>
            <a:ext cx="674619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28976" y="1619806"/>
            <a:ext cx="873685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Субъект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84082" y="1982912"/>
            <a:ext cx="924125" cy="26248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Ценность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05380" y="3964569"/>
            <a:ext cx="918226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Действие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96180" y="3949429"/>
            <a:ext cx="776278" cy="27979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Объект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92016" y="4392327"/>
            <a:ext cx="747379" cy="307777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</a:t>
            </a:r>
          </a:p>
        </p:txBody>
      </p:sp>
      <p:cxnSp>
        <p:nvCxnSpPr>
          <p:cNvPr id="64" name="Соединительная линия уступом 63"/>
          <p:cNvCxnSpPr>
            <a:cxnSpLocks/>
            <a:stCxn id="4" idx="0"/>
            <a:endCxn id="52" idx="2"/>
          </p:cNvCxnSpPr>
          <p:nvPr/>
        </p:nvCxnSpPr>
        <p:spPr>
          <a:xfrm rot="16200000" flipV="1">
            <a:off x="3191017" y="1943779"/>
            <a:ext cx="652113" cy="1292461"/>
          </a:xfrm>
          <a:prstGeom prst="bentConnector3">
            <a:avLst>
              <a:gd name="adj1" fmla="val 5916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Соединительная линия уступом 64"/>
          <p:cNvCxnSpPr>
            <a:stCxn id="4" idx="0"/>
            <a:endCxn id="56" idx="2"/>
          </p:cNvCxnSpPr>
          <p:nvPr/>
        </p:nvCxnSpPr>
        <p:spPr>
          <a:xfrm rot="5400000" flipH="1" flipV="1">
            <a:off x="3670320" y="2420567"/>
            <a:ext cx="988483" cy="25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ная линия уступом 65"/>
          <p:cNvCxnSpPr>
            <a:cxnSpLocks/>
            <a:stCxn id="4" idx="0"/>
            <a:endCxn id="57" idx="2"/>
          </p:cNvCxnSpPr>
          <p:nvPr/>
        </p:nvCxnSpPr>
        <p:spPr>
          <a:xfrm rot="5400000" flipH="1" flipV="1">
            <a:off x="4419387" y="1989308"/>
            <a:ext cx="670674" cy="1182842"/>
          </a:xfrm>
          <a:prstGeom prst="bentConnector3">
            <a:avLst>
              <a:gd name="adj1" fmla="val 573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2" idx="0"/>
            <a:endCxn id="4" idx="2"/>
          </p:cNvCxnSpPr>
          <p:nvPr/>
        </p:nvCxnSpPr>
        <p:spPr>
          <a:xfrm rot="16200000" flipV="1">
            <a:off x="3626430" y="3853050"/>
            <a:ext cx="1076151" cy="24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Соединительная линия уступом 67"/>
          <p:cNvCxnSpPr>
            <a:stCxn id="61" idx="0"/>
            <a:endCxn id="4" idx="2"/>
          </p:cNvCxnSpPr>
          <p:nvPr/>
        </p:nvCxnSpPr>
        <p:spPr>
          <a:xfrm rot="16200000" flipV="1">
            <a:off x="4357185" y="3122295"/>
            <a:ext cx="633253" cy="1021016"/>
          </a:xfrm>
          <a:prstGeom prst="bentConnector3">
            <a:avLst>
              <a:gd name="adj1" fmla="val 3948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ная линия уступом 72"/>
          <p:cNvCxnSpPr>
            <a:stCxn id="4" idx="2"/>
            <a:endCxn id="58" idx="0"/>
          </p:cNvCxnSpPr>
          <p:nvPr/>
        </p:nvCxnSpPr>
        <p:spPr>
          <a:xfrm rot="5400000">
            <a:off x="3139702" y="2940967"/>
            <a:ext cx="648393" cy="1398810"/>
          </a:xfrm>
          <a:prstGeom prst="bentConnector3">
            <a:avLst>
              <a:gd name="adj1" fmla="val 592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3643318" y="544530"/>
            <a:ext cx="1041106" cy="814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оздатель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ксперт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отиватор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сполнитель </a:t>
            </a:r>
          </a:p>
        </p:txBody>
      </p:sp>
      <p:cxnSp>
        <p:nvCxnSpPr>
          <p:cNvPr id="77" name="Соединительная линия уступом 76"/>
          <p:cNvCxnSpPr>
            <a:cxnSpLocks/>
            <a:stCxn id="57" idx="3"/>
            <a:endCxn id="86" idx="1"/>
          </p:cNvCxnSpPr>
          <p:nvPr/>
        </p:nvCxnSpPr>
        <p:spPr>
          <a:xfrm>
            <a:off x="5808207" y="2114152"/>
            <a:ext cx="1196255" cy="35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ная линия уступом 77"/>
          <p:cNvCxnSpPr>
            <a:cxnSpLocks/>
            <a:stCxn id="89" idx="3"/>
            <a:endCxn id="52" idx="1"/>
          </p:cNvCxnSpPr>
          <p:nvPr/>
        </p:nvCxnSpPr>
        <p:spPr>
          <a:xfrm flipV="1">
            <a:off x="1179657" y="2110065"/>
            <a:ext cx="1353875" cy="124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Прямоугольник 85"/>
          <p:cNvSpPr/>
          <p:nvPr/>
        </p:nvSpPr>
        <p:spPr>
          <a:xfrm>
            <a:off x="7004462" y="1702157"/>
            <a:ext cx="703567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Разум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 Социум 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Тело</a:t>
            </a:r>
          </a:p>
        </p:txBody>
      </p:sp>
      <p:sp>
        <p:nvSpPr>
          <p:cNvPr id="89" name="Прямоугольник 88"/>
          <p:cNvSpPr/>
          <p:nvPr/>
        </p:nvSpPr>
        <p:spPr>
          <a:xfrm>
            <a:off x="417993" y="1695807"/>
            <a:ext cx="761664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Знание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Продукт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Статус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Резерв</a:t>
            </a:r>
          </a:p>
        </p:txBody>
      </p:sp>
      <p:cxnSp>
        <p:nvCxnSpPr>
          <p:cNvPr id="90" name="Соединительная линия уступом 89"/>
          <p:cNvCxnSpPr>
            <a:cxnSpLocks/>
            <a:stCxn id="56" idx="0"/>
            <a:endCxn id="75" idx="2"/>
          </p:cNvCxnSpPr>
          <p:nvPr/>
        </p:nvCxnSpPr>
        <p:spPr>
          <a:xfrm rot="16200000" flipV="1">
            <a:off x="4034519" y="1488506"/>
            <a:ext cx="260653" cy="19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Прямоугольник 94"/>
          <p:cNvSpPr/>
          <p:nvPr/>
        </p:nvSpPr>
        <p:spPr>
          <a:xfrm>
            <a:off x="3519938" y="5076449"/>
            <a:ext cx="1294565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елеполагание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роектирование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кспертиза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еализация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опровождение</a:t>
            </a:r>
          </a:p>
        </p:txBody>
      </p:sp>
      <p:sp>
        <p:nvSpPr>
          <p:cNvPr id="97" name="Прямоугольник 96"/>
          <p:cNvSpPr/>
          <p:nvPr/>
        </p:nvSpPr>
        <p:spPr>
          <a:xfrm>
            <a:off x="6361589" y="3513519"/>
            <a:ext cx="2598219" cy="11541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Видение = Решение (Ограничения)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Отношение = Определение (Статуса)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Убеждение = Оценка (Потребности)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 = Модель (Доступа)</a:t>
            </a:r>
            <a:b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= Изменение (Состояния)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 = Адаптация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(Паттерна)</a:t>
            </a:r>
          </a:p>
        </p:txBody>
      </p:sp>
      <p:cxnSp>
        <p:nvCxnSpPr>
          <p:cNvPr id="99" name="Соединительная линия уступом 98"/>
          <p:cNvCxnSpPr>
            <a:cxnSpLocks/>
            <a:stCxn id="95" idx="0"/>
            <a:endCxn id="62" idx="2"/>
          </p:cNvCxnSpPr>
          <p:nvPr/>
        </p:nvCxnSpPr>
        <p:spPr>
          <a:xfrm rot="16200000" flipV="1">
            <a:off x="3978292" y="4887519"/>
            <a:ext cx="376345" cy="151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Соединительная линия уступом 102"/>
          <p:cNvCxnSpPr>
            <a:cxnSpLocks/>
            <a:stCxn id="97" idx="1"/>
            <a:endCxn id="61" idx="3"/>
          </p:cNvCxnSpPr>
          <p:nvPr/>
        </p:nvCxnSpPr>
        <p:spPr>
          <a:xfrm rot="10800000">
            <a:off x="5572459" y="4089328"/>
            <a:ext cx="789131" cy="12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Соединительная линия уступом 107"/>
          <p:cNvCxnSpPr>
            <a:cxnSpLocks/>
            <a:stCxn id="9" idx="3"/>
            <a:endCxn id="58" idx="1"/>
          </p:cNvCxnSpPr>
          <p:nvPr/>
        </p:nvCxnSpPr>
        <p:spPr>
          <a:xfrm flipV="1">
            <a:off x="1285554" y="4118458"/>
            <a:ext cx="1019826" cy="35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/>
          <p:cNvSpPr/>
          <p:nvPr/>
        </p:nvSpPr>
        <p:spPr>
          <a:xfrm>
            <a:off x="99060" y="6150581"/>
            <a:ext cx="8892480" cy="600164"/>
          </a:xfrm>
          <a:prstGeom prst="rect">
            <a:avLst/>
          </a:prstGeom>
          <a:ln w="19050" cap="rnd">
            <a:solidFill>
              <a:schemeClr val="tx1"/>
            </a:solidFill>
            <a:prstDash val="sysDot"/>
            <a:beve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Разум: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UML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Ограничение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Модель, Паттерн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Тест, Код, Рефакторинг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Защита, Интерфейс       </a:t>
            </a: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TOC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1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Доступ,  Дерево текущей реальности (ДТР)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Решение, Дерево будущей реальности (ДБР)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Переход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Преобразование        </a:t>
            </a: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Социум: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Миссия</a:t>
            </a:r>
            <a:r>
              <a:rPr kumimoji="0" lang="ru-RU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Видение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Отношение  </a:t>
            </a:r>
            <a:b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Убеждение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Окружение, Управление, Поведение     </a:t>
            </a:r>
            <a:r>
              <a:rPr kumimoji="0" lang="ru-RU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Тело: </a:t>
            </a:r>
            <a:r>
              <a:rPr kumimoji="0" lang="ru-RU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Резервы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Ограничение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Экспертиза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Мотивация, Воля 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Реализация  (Цикл 1-4)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90744" y="2261207"/>
            <a:ext cx="93909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Убеждение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72013" y="1345173"/>
            <a:ext cx="734763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Статус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60185" y="2246139"/>
            <a:ext cx="7621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Видение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38489" y="3658762"/>
            <a:ext cx="953839" cy="2779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27317" y="4801936"/>
            <a:ext cx="33918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Модель: 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образ системы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Паттерн: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обобщенное решение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Поведение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реакция на событие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Доступ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возможность управления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область  взаимодействия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взаимное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приспособление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плановое изменение состояния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54969" y="2076646"/>
            <a:ext cx="1165303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Потребность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4985638" y="5064614"/>
            <a:ext cx="4130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Целеполагание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корневого ограничения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Проектирование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создание модели решения (ТЗ)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Экспертиза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решения экспертами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Реализация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осуществлением проекта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Сопровождение: 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  окружения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54277" y="4703071"/>
            <a:ext cx="980099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Изменение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127381" y="1353080"/>
            <a:ext cx="111582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03204" y="2976373"/>
            <a:ext cx="1367354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400" b="1" i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1.Ограничение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79794" y="2980066"/>
            <a:ext cx="1284410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400" b="1" i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3.Мотивация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884368" y="1495982"/>
            <a:ext cx="114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Smart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</a:t>
            </a: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ель: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онкретная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змеримая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остижимая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ктуальная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нтервальная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15148" y="2603574"/>
            <a:ext cx="1670490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Проектирование</a:t>
            </a:r>
          </a:p>
        </p:txBody>
      </p:sp>
      <p:cxnSp>
        <p:nvCxnSpPr>
          <p:cNvPr id="110" name="Скругленная соединительная линия 109"/>
          <p:cNvCxnSpPr>
            <a:cxnSpLocks/>
            <a:stCxn id="84" idx="3"/>
            <a:endCxn id="81" idx="0"/>
          </p:cNvCxnSpPr>
          <p:nvPr/>
        </p:nvCxnSpPr>
        <p:spPr>
          <a:xfrm>
            <a:off x="4985638" y="2757463"/>
            <a:ext cx="336361" cy="222603"/>
          </a:xfrm>
          <a:prstGeom prst="curved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Скругленная соединительная линия 112"/>
          <p:cNvCxnSpPr>
            <a:stCxn id="81" idx="2"/>
            <a:endCxn id="85" idx="3"/>
          </p:cNvCxnSpPr>
          <p:nvPr/>
        </p:nvCxnSpPr>
        <p:spPr>
          <a:xfrm rot="5400000">
            <a:off x="5006180" y="3170654"/>
            <a:ext cx="198630" cy="433009"/>
          </a:xfrm>
          <a:prstGeom prst="curvedConnector2">
            <a:avLst/>
          </a:prstGeom>
          <a:ln w="254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Скругленная соединительная линия 115"/>
          <p:cNvCxnSpPr>
            <a:stCxn id="85" idx="1"/>
            <a:endCxn id="80" idx="2"/>
          </p:cNvCxnSpPr>
          <p:nvPr/>
        </p:nvCxnSpPr>
        <p:spPr>
          <a:xfrm rot="10800000">
            <a:off x="2986881" y="3284151"/>
            <a:ext cx="468428" cy="202323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Скругленная соединительная линия 116"/>
          <p:cNvCxnSpPr>
            <a:cxnSpLocks/>
            <a:stCxn id="80" idx="0"/>
            <a:endCxn id="84" idx="1"/>
          </p:cNvCxnSpPr>
          <p:nvPr/>
        </p:nvCxnSpPr>
        <p:spPr>
          <a:xfrm rot="5400000" flipH="1" flipV="1">
            <a:off x="3041559" y="2702785"/>
            <a:ext cx="218910" cy="328267"/>
          </a:xfrm>
          <a:prstGeom prst="curved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19483" y="2916066"/>
            <a:ext cx="1087639" cy="40011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Миссия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55309" y="3332584"/>
            <a:ext cx="1433681" cy="307777"/>
          </a:xfrm>
          <a:prstGeom prst="rect">
            <a:avLst/>
          </a:prstGeom>
          <a:solidFill>
            <a:srgbClr val="002060"/>
          </a:solidFill>
          <a:ln w="0">
            <a:solidFill>
              <a:srgbClr val="002060">
                <a:alpha val="0"/>
              </a:srgb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400" b="1" i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Реализация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03648" y="1816853"/>
            <a:ext cx="774573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Решение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50899" y="4114063"/>
            <a:ext cx="861402" cy="2779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Паттерн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985" y="2681173"/>
            <a:ext cx="23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Субъект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носитель  поведения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Ценность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мера  потребности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Цель: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планируемый результат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34813" y="3804995"/>
            <a:ext cx="756777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 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6830655" y="3253189"/>
            <a:ext cx="1362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Формулы смысла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68678" y="4027562"/>
            <a:ext cx="760781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Доступ: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921193" y="1855857"/>
            <a:ext cx="785555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59632" y="2107640"/>
            <a:ext cx="1094841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Ограничение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08242" y="2233446"/>
            <a:ext cx="60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45463" y="4219857"/>
            <a:ext cx="85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онтроль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лияние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ценка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ет</a:t>
            </a:r>
          </a:p>
        </p:txBody>
      </p:sp>
      <p:sp>
        <p:nvSpPr>
          <p:cNvPr id="96" name="Прямоугольник 95"/>
          <p:cNvSpPr/>
          <p:nvPr/>
        </p:nvSpPr>
        <p:spPr>
          <a:xfrm>
            <a:off x="1296846" y="3817855"/>
            <a:ext cx="10429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Адаптация</a:t>
            </a:r>
          </a:p>
        </p:txBody>
      </p:sp>
      <p:cxnSp>
        <p:nvCxnSpPr>
          <p:cNvPr id="125" name="Соединительная линия уступом 97"/>
          <p:cNvCxnSpPr>
            <a:cxnSpLocks/>
          </p:cNvCxnSpPr>
          <p:nvPr/>
        </p:nvCxnSpPr>
        <p:spPr>
          <a:xfrm rot="5400000" flipH="1" flipV="1">
            <a:off x="1496925" y="3026863"/>
            <a:ext cx="1225247" cy="435755"/>
          </a:xfrm>
          <a:prstGeom prst="bentConnector3">
            <a:avLst>
              <a:gd name="adj1" fmla="val 38022"/>
            </a:avLst>
          </a:prstGeom>
          <a:ln w="22225" cap="rnd">
            <a:solidFill>
              <a:schemeClr val="tx1"/>
            </a:solidFill>
            <a:prstDash val="sysDot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377077" y="4221088"/>
            <a:ext cx="960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100" b="1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ранзакция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адача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роект 1-5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ело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иссия 1-4</a:t>
            </a:r>
          </a:p>
        </p:txBody>
      </p:sp>
      <p:cxnSp>
        <p:nvCxnSpPr>
          <p:cNvPr id="98" name="Соединительная линия уступом 97"/>
          <p:cNvCxnSpPr>
            <a:cxnSpLocks/>
          </p:cNvCxnSpPr>
          <p:nvPr/>
        </p:nvCxnSpPr>
        <p:spPr>
          <a:xfrm rot="10800000">
            <a:off x="1880426" y="2384639"/>
            <a:ext cx="430699" cy="264238"/>
          </a:xfrm>
          <a:prstGeom prst="bentConnector2">
            <a:avLst/>
          </a:prstGeom>
          <a:ln w="22225" cap="rnd">
            <a:solidFill>
              <a:schemeClr val="tx1"/>
            </a:solidFill>
            <a:prstDash val="sysDot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305176" y="2435954"/>
            <a:ext cx="91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1" u="none" strike="sng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Почему?</a:t>
            </a:r>
            <a:endParaRPr kumimoji="0" lang="en-US" sz="1400" b="1" i="1" u="none" strike="sng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595312-877F-4EDD-8A76-AA03C1F0D6FD}"/>
              </a:ext>
            </a:extLst>
          </p:cNvPr>
          <p:cNvSpPr txBox="1"/>
          <p:nvPr/>
        </p:nvSpPr>
        <p:spPr>
          <a:xfrm>
            <a:off x="2289592" y="2519070"/>
            <a:ext cx="105700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Цикл миссии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1 -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ru-RU" sz="14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735869-773E-4613-9F5A-B69AC72E70BC}"/>
              </a:ext>
            </a:extLst>
          </p:cNvPr>
          <p:cNvSpPr txBox="1"/>
          <p:nvPr/>
        </p:nvSpPr>
        <p:spPr>
          <a:xfrm>
            <a:off x="8031958" y="5896242"/>
            <a:ext cx="932530" cy="243387"/>
          </a:xfrm>
          <a:prstGeom prst="rect">
            <a:avLst/>
          </a:prstGeom>
          <a:noFill/>
          <a:ln cap="rnd">
            <a:solidFill>
              <a:schemeClr val="tx1"/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Окружение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58E6CC7-1D8A-4B9E-8CB7-22E681ECA98D}"/>
              </a:ext>
            </a:extLst>
          </p:cNvPr>
          <p:cNvSpPr txBox="1"/>
          <p:nvPr/>
        </p:nvSpPr>
        <p:spPr>
          <a:xfrm>
            <a:off x="5973709" y="4894315"/>
            <a:ext cx="1740101" cy="288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Этапы проекта (1-5):</a:t>
            </a:r>
          </a:p>
        </p:txBody>
      </p:sp>
    </p:spTree>
    <p:extLst>
      <p:ext uri="{BB962C8B-B14F-4D97-AF65-F5344CB8AC3E}">
        <p14:creationId xmlns:p14="http://schemas.microsoft.com/office/powerpoint/2010/main" val="289030608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Овал 73"/>
          <p:cNvSpPr/>
          <p:nvPr/>
        </p:nvSpPr>
        <p:spPr bwMode="auto">
          <a:xfrm>
            <a:off x="202304" y="2384772"/>
            <a:ext cx="4247298" cy="4223954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Овал 70"/>
          <p:cNvSpPr/>
          <p:nvPr/>
        </p:nvSpPr>
        <p:spPr bwMode="auto">
          <a:xfrm>
            <a:off x="730625" y="2950499"/>
            <a:ext cx="3147503" cy="3164731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425256" y="6053226"/>
            <a:ext cx="1933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ru-RU" sz="2000" b="1" dirty="0">
                <a:solidFill>
                  <a:srgbClr val="FFFF00"/>
                </a:solidFill>
              </a:rPr>
              <a:t>Автоматизация</a:t>
            </a:r>
          </a:p>
        </p:txBody>
      </p:sp>
      <p:sp>
        <p:nvSpPr>
          <p:cNvPr id="35" name="Номер слайда 2"/>
          <p:cNvSpPr txBox="1">
            <a:spLocks/>
          </p:cNvSpPr>
          <p:nvPr/>
        </p:nvSpPr>
        <p:spPr>
          <a:xfrm>
            <a:off x="8420153" y="6445222"/>
            <a:ext cx="717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180728" y="0"/>
            <a:ext cx="5175299" cy="468073"/>
          </a:xfrm>
        </p:spPr>
        <p:txBody>
          <a:bodyPr/>
          <a:lstStyle/>
          <a:p>
            <a:pPr rtl="0" eaLnBrk="1" latinLnBrk="0" hangingPunct="1"/>
            <a:r>
              <a:rPr lang="ru-RU" sz="2400" b="1" cap="none" dirty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Степень автоматизация</a:t>
            </a:r>
            <a:endParaRPr lang="ru-RU" dirty="0"/>
          </a:p>
        </p:txBody>
      </p:sp>
      <p:grpSp>
        <p:nvGrpSpPr>
          <p:cNvPr id="77" name="Группа 76"/>
          <p:cNvGrpSpPr/>
          <p:nvPr/>
        </p:nvGrpSpPr>
        <p:grpSpPr>
          <a:xfrm>
            <a:off x="5506914" y="4637950"/>
            <a:ext cx="1184141" cy="865044"/>
            <a:chOff x="3713442" y="357165"/>
            <a:chExt cx="1184141" cy="865044"/>
          </a:xfrm>
        </p:grpSpPr>
        <p:grpSp>
          <p:nvGrpSpPr>
            <p:cNvPr id="78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8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 Box 93"/>
            <p:cNvSpPr txBox="1">
              <a:spLocks noChangeArrowheads="1"/>
            </p:cNvSpPr>
            <p:nvPr/>
          </p:nvSpPr>
          <p:spPr bwMode="auto">
            <a:xfrm>
              <a:off x="3713442" y="914432"/>
              <a:ext cx="118414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sp>
        <p:nvSpPr>
          <p:cNvPr id="103" name="Овал 102"/>
          <p:cNvSpPr/>
          <p:nvPr/>
        </p:nvSpPr>
        <p:spPr bwMode="auto">
          <a:xfrm>
            <a:off x="4797890" y="162427"/>
            <a:ext cx="4247298" cy="4223954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Овал 103"/>
          <p:cNvSpPr/>
          <p:nvPr/>
        </p:nvSpPr>
        <p:spPr bwMode="auto">
          <a:xfrm>
            <a:off x="6156176" y="1556792"/>
            <a:ext cx="1480243" cy="1497168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6106936" y="3074343"/>
            <a:ext cx="2083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Автоматизация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6401812" y="1838252"/>
            <a:ext cx="1037438" cy="879282"/>
            <a:chOff x="6537132" y="3913014"/>
            <a:chExt cx="1037438" cy="879282"/>
          </a:xfrm>
        </p:grpSpPr>
        <p:grpSp>
          <p:nvGrpSpPr>
            <p:cNvPr id="106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107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2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grpSp>
        <p:nvGrpSpPr>
          <p:cNvPr id="136" name="Группа 135"/>
          <p:cNvGrpSpPr/>
          <p:nvPr/>
        </p:nvGrpSpPr>
        <p:grpSpPr>
          <a:xfrm>
            <a:off x="7636419" y="4653136"/>
            <a:ext cx="1234723" cy="879282"/>
            <a:chOff x="3560029" y="357165"/>
            <a:chExt cx="1234723" cy="879282"/>
          </a:xfrm>
        </p:grpSpPr>
        <p:grpSp>
          <p:nvGrpSpPr>
            <p:cNvPr id="13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39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8" name="Text Box 93"/>
            <p:cNvSpPr txBox="1">
              <a:spLocks noChangeArrowheads="1"/>
            </p:cNvSpPr>
            <p:nvPr/>
          </p:nvSpPr>
          <p:spPr bwMode="auto">
            <a:xfrm>
              <a:off x="3560029" y="928670"/>
              <a:ext cx="12347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4002764" y="492313"/>
            <a:ext cx="1217591" cy="879282"/>
            <a:chOff x="3668245" y="357165"/>
            <a:chExt cx="1217591" cy="879282"/>
          </a:xfrm>
        </p:grpSpPr>
        <p:grpSp>
          <p:nvGrpSpPr>
            <p:cNvPr id="145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47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6" name="Text Box 93"/>
            <p:cNvSpPr txBox="1">
              <a:spLocks noChangeArrowheads="1"/>
            </p:cNvSpPr>
            <p:nvPr/>
          </p:nvSpPr>
          <p:spPr bwMode="auto">
            <a:xfrm>
              <a:off x="3668245" y="928670"/>
              <a:ext cx="12175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grpSp>
        <p:nvGrpSpPr>
          <p:cNvPr id="152" name="Группа 151"/>
          <p:cNvGrpSpPr/>
          <p:nvPr/>
        </p:nvGrpSpPr>
        <p:grpSpPr>
          <a:xfrm>
            <a:off x="4909981" y="5697199"/>
            <a:ext cx="1246195" cy="863859"/>
            <a:chOff x="3660648" y="357165"/>
            <a:chExt cx="1246195" cy="863859"/>
          </a:xfrm>
        </p:grpSpPr>
        <p:grpSp>
          <p:nvGrpSpPr>
            <p:cNvPr id="153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55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4" name="Text Box 93"/>
            <p:cNvSpPr txBox="1">
              <a:spLocks noChangeArrowheads="1"/>
            </p:cNvSpPr>
            <p:nvPr/>
          </p:nvSpPr>
          <p:spPr bwMode="auto">
            <a:xfrm>
              <a:off x="3660648" y="913247"/>
              <a:ext cx="12461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Контрагент</a:t>
              </a:r>
            </a:p>
          </p:txBody>
        </p:sp>
      </p:grpSp>
      <p:cxnSp>
        <p:nvCxnSpPr>
          <p:cNvPr id="164" name="Прямая со стрелкой 163"/>
          <p:cNvCxnSpPr/>
          <p:nvPr/>
        </p:nvCxnSpPr>
        <p:spPr>
          <a:xfrm>
            <a:off x="7636419" y="3660941"/>
            <a:ext cx="553958" cy="978982"/>
          </a:xfrm>
          <a:prstGeom prst="straightConnector1">
            <a:avLst/>
          </a:prstGeom>
          <a:ln w="508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 стрелкой 168"/>
          <p:cNvCxnSpPr>
            <a:cxnSpLocks/>
          </p:cNvCxnSpPr>
          <p:nvPr/>
        </p:nvCxnSpPr>
        <p:spPr>
          <a:xfrm flipH="1" flipV="1">
            <a:off x="4842732" y="573158"/>
            <a:ext cx="1749905" cy="1479999"/>
          </a:xfrm>
          <a:prstGeom prst="straightConnector1">
            <a:avLst/>
          </a:prstGeom>
          <a:ln w="50800">
            <a:solidFill>
              <a:srgbClr val="FFFF00"/>
            </a:solidFill>
            <a:headEnd type="arrow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Прямая со стрелкой 171"/>
          <p:cNvCxnSpPr/>
          <p:nvPr/>
        </p:nvCxnSpPr>
        <p:spPr>
          <a:xfrm flipH="1" flipV="1">
            <a:off x="3203848" y="4711654"/>
            <a:ext cx="1842942" cy="1132271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/>
          <p:cNvCxnSpPr/>
          <p:nvPr/>
        </p:nvCxnSpPr>
        <p:spPr>
          <a:xfrm flipH="1">
            <a:off x="6064609" y="3613422"/>
            <a:ext cx="499177" cy="919443"/>
          </a:xfrm>
          <a:prstGeom prst="straightConnector1">
            <a:avLst/>
          </a:prstGeom>
          <a:ln w="508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Группа 185"/>
          <p:cNvGrpSpPr/>
          <p:nvPr/>
        </p:nvGrpSpPr>
        <p:grpSpPr>
          <a:xfrm>
            <a:off x="1004244" y="4565942"/>
            <a:ext cx="1037438" cy="879282"/>
            <a:chOff x="6537132" y="3913014"/>
            <a:chExt cx="1037438" cy="879282"/>
          </a:xfrm>
        </p:grpSpPr>
        <p:grpSp>
          <p:nvGrpSpPr>
            <p:cNvPr id="187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189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8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grpSp>
        <p:nvGrpSpPr>
          <p:cNvPr id="194" name="Группа 193"/>
          <p:cNvGrpSpPr/>
          <p:nvPr/>
        </p:nvGrpSpPr>
        <p:grpSpPr>
          <a:xfrm>
            <a:off x="1817170" y="3474453"/>
            <a:ext cx="1037438" cy="879282"/>
            <a:chOff x="6537132" y="3913014"/>
            <a:chExt cx="1037438" cy="879282"/>
          </a:xfrm>
        </p:grpSpPr>
        <p:grpSp>
          <p:nvGrpSpPr>
            <p:cNvPr id="195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197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6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grpSp>
        <p:nvGrpSpPr>
          <p:cNvPr id="202" name="Группа 201"/>
          <p:cNvGrpSpPr/>
          <p:nvPr/>
        </p:nvGrpSpPr>
        <p:grpSpPr>
          <a:xfrm>
            <a:off x="2481048" y="4496749"/>
            <a:ext cx="1037438" cy="879282"/>
            <a:chOff x="6537132" y="3913014"/>
            <a:chExt cx="1037438" cy="879282"/>
          </a:xfrm>
        </p:grpSpPr>
        <p:grpSp>
          <p:nvGrpSpPr>
            <p:cNvPr id="203" name="Group 87"/>
            <p:cNvGrpSpPr>
              <a:grpSpLocks/>
            </p:cNvGrpSpPr>
            <p:nvPr/>
          </p:nvGrpSpPr>
          <p:grpSpPr bwMode="auto">
            <a:xfrm>
              <a:off x="6813174" y="3913014"/>
              <a:ext cx="324316" cy="571506"/>
              <a:chOff x="4468" y="436"/>
              <a:chExt cx="362" cy="726"/>
            </a:xfrm>
          </p:grpSpPr>
          <p:sp>
            <p:nvSpPr>
              <p:cNvPr id="205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4" name="Text Box 93"/>
            <p:cNvSpPr txBox="1">
              <a:spLocks noChangeArrowheads="1"/>
            </p:cNvSpPr>
            <p:nvPr/>
          </p:nvSpPr>
          <p:spPr bwMode="auto">
            <a:xfrm>
              <a:off x="6537132" y="4484519"/>
              <a:ext cx="1037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Сотрудник</a:t>
              </a:r>
            </a:p>
          </p:txBody>
        </p:sp>
      </p:grpSp>
      <p:cxnSp>
        <p:nvCxnSpPr>
          <p:cNvPr id="217" name="Прямая со стрелкой 216"/>
          <p:cNvCxnSpPr/>
          <p:nvPr/>
        </p:nvCxnSpPr>
        <p:spPr>
          <a:xfrm flipV="1">
            <a:off x="1522963" y="3613422"/>
            <a:ext cx="518719" cy="77296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Прямая со стрелкой 219"/>
          <p:cNvCxnSpPr/>
          <p:nvPr/>
        </p:nvCxnSpPr>
        <p:spPr>
          <a:xfrm flipH="1">
            <a:off x="1791747" y="4709212"/>
            <a:ext cx="836039" cy="717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>
            <a:off x="2489486" y="3756380"/>
            <a:ext cx="2873834" cy="1904868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V="1">
            <a:off x="2261468" y="2636912"/>
            <a:ext cx="0" cy="72008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3" descr="C:\Users\afatkin\Pictures\charles-han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" y="403164"/>
            <a:ext cx="1421227" cy="142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494708" y="620688"/>
            <a:ext cx="2023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“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Федерализм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”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Хенди Чарльз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11E0BE7-7D7E-4055-9025-EBF05A0263F8}"/>
              </a:ext>
            </a:extLst>
          </p:cNvPr>
          <p:cNvSpPr txBox="1"/>
          <p:nvPr/>
        </p:nvSpPr>
        <p:spPr>
          <a:xfrm>
            <a:off x="5753" y="1763573"/>
            <a:ext cx="46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Автоматизация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уменьшение участия человека в рутинной 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305267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5" grpId="0"/>
      <p:bldP spid="104" grpId="0" animBg="1"/>
      <p:bldP spid="10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" y="461815"/>
            <a:ext cx="8899885" cy="57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51" y="-13394"/>
            <a:ext cx="4282017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Четыре революции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967772" y="6242687"/>
            <a:ext cx="2492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https://www.youtube.com/watch?v=1Ephnrlj_9k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9478" y="6211910"/>
            <a:ext cx="5607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(artificial intelligence)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Искусственный интеллект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Industry 4.0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Четвертая индустриальная революция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1642" y="107270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Учёный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51919" y="-44471"/>
            <a:ext cx="5095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Tin-Chen Pong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Открытая лекция</a:t>
            </a:r>
            <a:b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«Каким будет инженерное образование будущего?»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475656" y="461815"/>
            <a:ext cx="237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Квалифицированный работник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436096" y="457199"/>
            <a:ext cx="2088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Предприниматель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инноватор,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995936" y="457198"/>
            <a:ext cx="144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Работник знаний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0050" y="523040"/>
            <a:ext cx="1365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Движущая сила: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0946" y="102548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ИТ менеджер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2558" y="954411"/>
            <a:ext cx="1497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 предметной области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85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Группа 182"/>
          <p:cNvGrpSpPr/>
          <p:nvPr/>
        </p:nvGrpSpPr>
        <p:grpSpPr>
          <a:xfrm>
            <a:off x="1320923" y="4489237"/>
            <a:ext cx="728123" cy="1063859"/>
            <a:chOff x="3808313" y="357165"/>
            <a:chExt cx="728123" cy="886549"/>
          </a:xfrm>
        </p:grpSpPr>
        <p:grpSp>
          <p:nvGrpSpPr>
            <p:cNvPr id="86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88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3808313" y="935937"/>
              <a:ext cx="7281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Врач</a:t>
              </a:r>
            </a:p>
          </p:txBody>
        </p:sp>
      </p:grpSp>
      <p:grpSp>
        <p:nvGrpSpPr>
          <p:cNvPr id="12" name="Группа 182"/>
          <p:cNvGrpSpPr/>
          <p:nvPr/>
        </p:nvGrpSpPr>
        <p:grpSpPr>
          <a:xfrm>
            <a:off x="4526177" y="5098118"/>
            <a:ext cx="981927" cy="1055138"/>
            <a:chOff x="3781318" y="357165"/>
            <a:chExt cx="981927" cy="879283"/>
          </a:xfrm>
        </p:grpSpPr>
        <p:grpSp>
          <p:nvGrpSpPr>
            <p:cNvPr id="13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5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Line 89"/>
              <p:cNvSpPr>
                <a:spLocks noChangeShapeType="1"/>
              </p:cNvSpPr>
              <p:nvPr/>
            </p:nvSpPr>
            <p:spPr bwMode="auto">
              <a:xfrm>
                <a:off x="4649" y="626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 Box 93"/>
            <p:cNvSpPr txBox="1">
              <a:spLocks noChangeArrowheads="1"/>
            </p:cNvSpPr>
            <p:nvPr/>
          </p:nvSpPr>
          <p:spPr bwMode="auto">
            <a:xfrm>
              <a:off x="3781318" y="928671"/>
              <a:ext cx="98192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Студент</a:t>
              </a:r>
            </a:p>
          </p:txBody>
        </p:sp>
      </p:grpSp>
      <p:cxnSp>
        <p:nvCxnSpPr>
          <p:cNvPr id="3" name="Прямая соединительная линия 2"/>
          <p:cNvCxnSpPr>
            <a:stCxn id="83" idx="0"/>
            <a:endCxn id="79" idx="2"/>
          </p:cNvCxnSpPr>
          <p:nvPr/>
        </p:nvCxnSpPr>
        <p:spPr>
          <a:xfrm flipH="1" flipV="1">
            <a:off x="5223418" y="3493030"/>
            <a:ext cx="199067" cy="46545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Номер слайда 2"/>
          <p:cNvSpPr txBox="1">
            <a:spLocks/>
          </p:cNvSpPr>
          <p:nvPr/>
        </p:nvSpPr>
        <p:spPr>
          <a:xfrm>
            <a:off x="7980051" y="6450068"/>
            <a:ext cx="10883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1" name="Прямая соединительная линия 60"/>
          <p:cNvCxnSpPr>
            <a:stCxn id="104" idx="2"/>
            <a:endCxn id="133" idx="0"/>
          </p:cNvCxnSpPr>
          <p:nvPr/>
        </p:nvCxnSpPr>
        <p:spPr>
          <a:xfrm>
            <a:off x="721583" y="3478043"/>
            <a:ext cx="65238" cy="134409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Группа 182"/>
          <p:cNvGrpSpPr/>
          <p:nvPr/>
        </p:nvGrpSpPr>
        <p:grpSpPr>
          <a:xfrm>
            <a:off x="4996270" y="3700594"/>
            <a:ext cx="1376003" cy="1036598"/>
            <a:chOff x="3607141" y="357165"/>
            <a:chExt cx="1376003" cy="863833"/>
          </a:xfrm>
        </p:grpSpPr>
        <p:grpSp>
          <p:nvGrpSpPr>
            <p:cNvPr id="65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68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7" name="Text Box 93"/>
            <p:cNvSpPr txBox="1">
              <a:spLocks noChangeArrowheads="1"/>
            </p:cNvSpPr>
            <p:nvPr/>
          </p:nvSpPr>
          <p:spPr bwMode="auto">
            <a:xfrm>
              <a:off x="3607141" y="913221"/>
              <a:ext cx="137600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Специалист</a:t>
              </a:r>
            </a:p>
          </p:txBody>
        </p:sp>
      </p:grpSp>
      <p:cxnSp>
        <p:nvCxnSpPr>
          <p:cNvPr id="75" name="Прямая соединительная линия 74"/>
          <p:cNvCxnSpPr>
            <a:stCxn id="91" idx="0"/>
            <a:endCxn id="104" idx="2"/>
          </p:cNvCxnSpPr>
          <p:nvPr/>
        </p:nvCxnSpPr>
        <p:spPr>
          <a:xfrm flipH="1" flipV="1">
            <a:off x="721583" y="3478043"/>
            <a:ext cx="824383" cy="126908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Скругленный прямоугольник 78"/>
          <p:cNvSpPr/>
          <p:nvPr/>
        </p:nvSpPr>
        <p:spPr>
          <a:xfrm>
            <a:off x="4765950" y="2922127"/>
            <a:ext cx="914936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отдел</a:t>
            </a:r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3193553" y="2930105"/>
            <a:ext cx="1160812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Учебный центр</a:t>
            </a:r>
          </a:p>
        </p:txBody>
      </p:sp>
      <p:sp>
        <p:nvSpPr>
          <p:cNvPr id="99" name="Скругленный прямоугольник 98"/>
          <p:cNvSpPr/>
          <p:nvPr/>
        </p:nvSpPr>
        <p:spPr>
          <a:xfrm>
            <a:off x="6216558" y="2927109"/>
            <a:ext cx="944788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Фин. отдел</a:t>
            </a:r>
          </a:p>
        </p:txBody>
      </p:sp>
      <p:sp>
        <p:nvSpPr>
          <p:cNvPr id="104" name="Скругленный прямоугольник 103"/>
          <p:cNvSpPr/>
          <p:nvPr/>
        </p:nvSpPr>
        <p:spPr>
          <a:xfrm>
            <a:off x="35496" y="2907140"/>
            <a:ext cx="1372173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Врачебный центр</a:t>
            </a:r>
          </a:p>
        </p:txBody>
      </p:sp>
      <p:grpSp>
        <p:nvGrpSpPr>
          <p:cNvPr id="105" name="Группа 182"/>
          <p:cNvGrpSpPr/>
          <p:nvPr/>
        </p:nvGrpSpPr>
        <p:grpSpPr>
          <a:xfrm>
            <a:off x="3282045" y="3722745"/>
            <a:ext cx="1794011" cy="1044427"/>
            <a:chOff x="3450378" y="357165"/>
            <a:chExt cx="1794011" cy="870357"/>
          </a:xfrm>
        </p:grpSpPr>
        <p:grpSp>
          <p:nvGrpSpPr>
            <p:cNvPr id="10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1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 Box 93"/>
            <p:cNvSpPr txBox="1">
              <a:spLocks noChangeArrowheads="1"/>
            </p:cNvSpPr>
            <p:nvPr/>
          </p:nvSpPr>
          <p:spPr bwMode="auto">
            <a:xfrm>
              <a:off x="3450378" y="919745"/>
              <a:ext cx="17940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Преподаватель</a:t>
              </a:r>
            </a:p>
          </p:txBody>
        </p:sp>
      </p:grpSp>
      <p:cxnSp>
        <p:nvCxnSpPr>
          <p:cNvPr id="115" name="Прямая соединительная линия 114"/>
          <p:cNvCxnSpPr>
            <a:stCxn id="80" idx="2"/>
            <a:endCxn id="113" idx="0"/>
          </p:cNvCxnSpPr>
          <p:nvPr/>
        </p:nvCxnSpPr>
        <p:spPr>
          <a:xfrm>
            <a:off x="3773959" y="3501008"/>
            <a:ext cx="91064" cy="479623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Группа 182"/>
          <p:cNvGrpSpPr/>
          <p:nvPr/>
        </p:nvGrpSpPr>
        <p:grpSpPr>
          <a:xfrm>
            <a:off x="6331201" y="3758966"/>
            <a:ext cx="1389475" cy="982458"/>
            <a:chOff x="3534576" y="357165"/>
            <a:chExt cx="1389475" cy="818715"/>
          </a:xfrm>
        </p:grpSpPr>
        <p:grpSp>
          <p:nvGrpSpPr>
            <p:cNvPr id="118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20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9" name="Text Box 93"/>
            <p:cNvSpPr txBox="1">
              <a:spLocks noChangeArrowheads="1"/>
            </p:cNvSpPr>
            <p:nvPr/>
          </p:nvSpPr>
          <p:spPr bwMode="auto">
            <a:xfrm>
              <a:off x="3534576" y="868103"/>
              <a:ext cx="1389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Специалист</a:t>
              </a:r>
            </a:p>
          </p:txBody>
        </p:sp>
      </p:grpSp>
      <p:cxnSp>
        <p:nvCxnSpPr>
          <p:cNvPr id="126" name="Прямая соединительная линия 125"/>
          <p:cNvCxnSpPr>
            <a:stCxn id="99" idx="2"/>
            <a:endCxn id="123" idx="0"/>
          </p:cNvCxnSpPr>
          <p:nvPr/>
        </p:nvCxnSpPr>
        <p:spPr>
          <a:xfrm>
            <a:off x="6688952" y="3498012"/>
            <a:ext cx="141029" cy="51884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Скругленный прямоугольник 126"/>
          <p:cNvSpPr/>
          <p:nvPr/>
        </p:nvSpPr>
        <p:spPr>
          <a:xfrm>
            <a:off x="4211960" y="980728"/>
            <a:ext cx="1330429" cy="3955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Правление</a:t>
            </a:r>
          </a:p>
        </p:txBody>
      </p:sp>
      <p:sp>
        <p:nvSpPr>
          <p:cNvPr id="128" name="Скругленный прямоугольник 127"/>
          <p:cNvSpPr/>
          <p:nvPr/>
        </p:nvSpPr>
        <p:spPr>
          <a:xfrm>
            <a:off x="5512643" y="1496646"/>
            <a:ext cx="1637116" cy="3383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Канцелярия</a:t>
            </a:r>
          </a:p>
        </p:txBody>
      </p:sp>
      <p:cxnSp>
        <p:nvCxnSpPr>
          <p:cNvPr id="129" name="Прямая соединительная линия 115"/>
          <p:cNvCxnSpPr>
            <a:stCxn id="79" idx="0"/>
            <a:endCxn id="127" idx="2"/>
          </p:cNvCxnSpPr>
          <p:nvPr/>
        </p:nvCxnSpPr>
        <p:spPr>
          <a:xfrm rot="16200000" flipV="1">
            <a:off x="4277362" y="1976070"/>
            <a:ext cx="1545870" cy="3462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5"/>
          <p:cNvCxnSpPr>
            <a:stCxn id="104" idx="0"/>
            <a:endCxn id="127" idx="2"/>
          </p:cNvCxnSpPr>
          <p:nvPr/>
        </p:nvCxnSpPr>
        <p:spPr>
          <a:xfrm rot="5400000" flipH="1" flipV="1">
            <a:off x="2033938" y="63903"/>
            <a:ext cx="1530883" cy="41555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15"/>
          <p:cNvCxnSpPr>
            <a:stCxn id="80" idx="0"/>
            <a:endCxn id="127" idx="2"/>
          </p:cNvCxnSpPr>
          <p:nvPr/>
        </p:nvCxnSpPr>
        <p:spPr>
          <a:xfrm rot="5400000" flipH="1" flipV="1">
            <a:off x="3548643" y="1601573"/>
            <a:ext cx="1553848" cy="11032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15"/>
          <p:cNvCxnSpPr>
            <a:stCxn id="99" idx="0"/>
            <a:endCxn id="127" idx="2"/>
          </p:cNvCxnSpPr>
          <p:nvPr/>
        </p:nvCxnSpPr>
        <p:spPr>
          <a:xfrm rot="16200000" flipV="1">
            <a:off x="5007638" y="1245794"/>
            <a:ext cx="1550852" cy="181177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15"/>
          <p:cNvCxnSpPr>
            <a:stCxn id="128" idx="1"/>
            <a:endCxn id="127" idx="2"/>
          </p:cNvCxnSpPr>
          <p:nvPr/>
        </p:nvCxnSpPr>
        <p:spPr>
          <a:xfrm rot="10800000">
            <a:off x="4877175" y="1376258"/>
            <a:ext cx="635468" cy="289571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Скругленный прямоугольник 151"/>
          <p:cNvSpPr/>
          <p:nvPr/>
        </p:nvSpPr>
        <p:spPr>
          <a:xfrm>
            <a:off x="7668343" y="2936986"/>
            <a:ext cx="1224137" cy="5485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Адм. хоз. отдел</a:t>
            </a:r>
          </a:p>
        </p:txBody>
      </p:sp>
      <p:grpSp>
        <p:nvGrpSpPr>
          <p:cNvPr id="153" name="Группа 182"/>
          <p:cNvGrpSpPr/>
          <p:nvPr/>
        </p:nvGrpSpPr>
        <p:grpSpPr>
          <a:xfrm>
            <a:off x="7698598" y="3712479"/>
            <a:ext cx="1365669" cy="1026675"/>
            <a:chOff x="3405171" y="357165"/>
            <a:chExt cx="1365669" cy="855563"/>
          </a:xfrm>
        </p:grpSpPr>
        <p:grpSp>
          <p:nvGrpSpPr>
            <p:cNvPr id="154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56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5" name="Text Box 93"/>
            <p:cNvSpPr txBox="1">
              <a:spLocks noChangeArrowheads="1"/>
            </p:cNvSpPr>
            <p:nvPr/>
          </p:nvSpPr>
          <p:spPr bwMode="auto">
            <a:xfrm>
              <a:off x="3405171" y="904951"/>
              <a:ext cx="136566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Специалист</a:t>
              </a:r>
            </a:p>
          </p:txBody>
        </p:sp>
      </p:grpSp>
      <p:cxnSp>
        <p:nvCxnSpPr>
          <p:cNvPr id="161" name="Прямая соединительная линия 125"/>
          <p:cNvCxnSpPr>
            <a:stCxn id="152" idx="2"/>
            <a:endCxn id="159" idx="0"/>
          </p:cNvCxnSpPr>
          <p:nvPr/>
        </p:nvCxnSpPr>
        <p:spPr>
          <a:xfrm>
            <a:off x="8280412" y="3485491"/>
            <a:ext cx="46371" cy="484874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15"/>
          <p:cNvCxnSpPr>
            <a:stCxn id="152" idx="0"/>
            <a:endCxn id="127" idx="2"/>
          </p:cNvCxnSpPr>
          <p:nvPr/>
        </p:nvCxnSpPr>
        <p:spPr>
          <a:xfrm rot="16200000" flipV="1">
            <a:off x="5798430" y="455003"/>
            <a:ext cx="1560729" cy="34032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Прямоугольник 218"/>
          <p:cNvSpPr/>
          <p:nvPr/>
        </p:nvSpPr>
        <p:spPr>
          <a:xfrm>
            <a:off x="5666967" y="1009215"/>
            <a:ext cx="1423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Скругленный прямоугольник 134"/>
          <p:cNvSpPr/>
          <p:nvPr/>
        </p:nvSpPr>
        <p:spPr>
          <a:xfrm>
            <a:off x="4211960" y="230839"/>
            <a:ext cx="1331081" cy="39552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Владелец</a:t>
            </a:r>
          </a:p>
        </p:txBody>
      </p:sp>
      <p:cxnSp>
        <p:nvCxnSpPr>
          <p:cNvPr id="136" name="Прямая соединительная линия 115"/>
          <p:cNvCxnSpPr>
            <a:stCxn id="127" idx="0"/>
            <a:endCxn id="135" idx="2"/>
          </p:cNvCxnSpPr>
          <p:nvPr/>
        </p:nvCxnSpPr>
        <p:spPr>
          <a:xfrm rot="5400000" flipH="1" flipV="1">
            <a:off x="4700158" y="803385"/>
            <a:ext cx="354360" cy="3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868" y="-27384"/>
            <a:ext cx="4144464" cy="496588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Субъекты мед. организации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-24974" y="6208710"/>
            <a:ext cx="916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Информационные процедуры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сбор, обработка, хранение и публикация информации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Автоматизация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уменьшение участия человека в рутинной 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деятельности</a:t>
            </a:r>
          </a:p>
        </p:txBody>
      </p:sp>
      <p:grpSp>
        <p:nvGrpSpPr>
          <p:cNvPr id="103" name="Группа 182"/>
          <p:cNvGrpSpPr/>
          <p:nvPr/>
        </p:nvGrpSpPr>
        <p:grpSpPr>
          <a:xfrm>
            <a:off x="323528" y="4822134"/>
            <a:ext cx="1152128" cy="1055138"/>
            <a:chOff x="3732221" y="357165"/>
            <a:chExt cx="1152128" cy="879283"/>
          </a:xfrm>
        </p:grpSpPr>
        <p:grpSp>
          <p:nvGrpSpPr>
            <p:cNvPr id="106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33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5" name="Text Box 93"/>
            <p:cNvSpPr txBox="1">
              <a:spLocks noChangeArrowheads="1"/>
            </p:cNvSpPr>
            <p:nvPr/>
          </p:nvSpPr>
          <p:spPr bwMode="auto">
            <a:xfrm>
              <a:off x="3732221" y="928671"/>
              <a:ext cx="1152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Пациент</a:t>
              </a:r>
            </a:p>
          </p:txBody>
        </p:sp>
      </p:grpSp>
      <p:sp>
        <p:nvSpPr>
          <p:cNvPr id="28" name="Прямоугольник 27"/>
          <p:cNvSpPr/>
          <p:nvPr/>
        </p:nvSpPr>
        <p:spPr>
          <a:xfrm>
            <a:off x="5584669" y="239543"/>
            <a:ext cx="1377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Государство</a:t>
            </a:r>
          </a:p>
        </p:txBody>
      </p:sp>
      <p:sp>
        <p:nvSpPr>
          <p:cNvPr id="141" name="Прямоугольник 140"/>
          <p:cNvSpPr/>
          <p:nvPr/>
        </p:nvSpPr>
        <p:spPr>
          <a:xfrm>
            <a:off x="5600844" y="517492"/>
            <a:ext cx="1039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</a:t>
            </a:r>
          </a:p>
        </p:txBody>
      </p:sp>
      <p:sp>
        <p:nvSpPr>
          <p:cNvPr id="142" name="Прямоугольник 141"/>
          <p:cNvSpPr/>
          <p:nvPr/>
        </p:nvSpPr>
        <p:spPr>
          <a:xfrm>
            <a:off x="7133494" y="1496646"/>
            <a:ext cx="2001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Документооборот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3851920" y="2361086"/>
            <a:ext cx="1018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Обучение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Прямоугольник 145"/>
          <p:cNvSpPr/>
          <p:nvPr/>
        </p:nvSpPr>
        <p:spPr>
          <a:xfrm>
            <a:off x="6802702" y="2185119"/>
            <a:ext cx="1341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Орг. и мат. обеспечение</a:t>
            </a:r>
          </a:p>
        </p:txBody>
      </p:sp>
      <p:sp>
        <p:nvSpPr>
          <p:cNvPr id="148" name="Прямоугольник 147"/>
          <p:cNvSpPr/>
          <p:nvPr/>
        </p:nvSpPr>
        <p:spPr>
          <a:xfrm>
            <a:off x="886463" y="2375057"/>
            <a:ext cx="1093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Лечение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Прямоугольник 148"/>
          <p:cNvSpPr/>
          <p:nvPr/>
        </p:nvSpPr>
        <p:spPr>
          <a:xfrm>
            <a:off x="5292080" y="2185119"/>
            <a:ext cx="1336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Информ. обеспечение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262885" y="271260"/>
            <a:ext cx="18724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Здоровье населения</a:t>
            </a:r>
          </a:p>
        </p:txBody>
      </p:sp>
      <p:sp>
        <p:nvSpPr>
          <p:cNvPr id="93" name="Прямоугольник 92"/>
          <p:cNvSpPr/>
          <p:nvPr/>
        </p:nvSpPr>
        <p:spPr>
          <a:xfrm>
            <a:off x="7287187" y="557492"/>
            <a:ext cx="1777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Прибыль</a:t>
            </a:r>
          </a:p>
        </p:txBody>
      </p:sp>
      <p:cxnSp>
        <p:nvCxnSpPr>
          <p:cNvPr id="6" name="Прямая со стрелкой 5"/>
          <p:cNvCxnSpPr>
            <a:stCxn id="18" idx="0"/>
            <a:endCxn id="87" idx="3"/>
          </p:cNvCxnSpPr>
          <p:nvPr/>
        </p:nvCxnSpPr>
        <p:spPr>
          <a:xfrm flipH="1">
            <a:off x="2049046" y="5356004"/>
            <a:ext cx="2729169" cy="12426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Скругленный прямоугольник 161"/>
          <p:cNvSpPr/>
          <p:nvPr/>
        </p:nvSpPr>
        <p:spPr>
          <a:xfrm>
            <a:off x="1689469" y="2906187"/>
            <a:ext cx="1149786" cy="5709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Научный центр</a:t>
            </a:r>
          </a:p>
        </p:txBody>
      </p:sp>
      <p:cxnSp>
        <p:nvCxnSpPr>
          <p:cNvPr id="163" name="Прямая соединительная линия 115"/>
          <p:cNvCxnSpPr>
            <a:stCxn id="162" idx="0"/>
            <a:endCxn id="127" idx="2"/>
          </p:cNvCxnSpPr>
          <p:nvPr/>
        </p:nvCxnSpPr>
        <p:spPr>
          <a:xfrm rot="5400000" flipH="1" flipV="1">
            <a:off x="2805803" y="834816"/>
            <a:ext cx="1529930" cy="26128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Прямоугольник 163"/>
          <p:cNvSpPr/>
          <p:nvPr/>
        </p:nvSpPr>
        <p:spPr>
          <a:xfrm>
            <a:off x="2369191" y="2367953"/>
            <a:ext cx="834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6" name="Группа 182"/>
          <p:cNvGrpSpPr/>
          <p:nvPr/>
        </p:nvGrpSpPr>
        <p:grpSpPr>
          <a:xfrm>
            <a:off x="2178556" y="4132137"/>
            <a:ext cx="1001196" cy="1025055"/>
            <a:chOff x="3740047" y="357165"/>
            <a:chExt cx="1001196" cy="854212"/>
          </a:xfrm>
        </p:grpSpPr>
        <p:grpSp>
          <p:nvGrpSpPr>
            <p:cNvPr id="167" name="Group 87"/>
            <p:cNvGrpSpPr>
              <a:grpSpLocks/>
            </p:cNvGrpSpPr>
            <p:nvPr/>
          </p:nvGrpSpPr>
          <p:grpSpPr bwMode="auto">
            <a:xfrm>
              <a:off x="4033356" y="357165"/>
              <a:ext cx="324316" cy="571506"/>
              <a:chOff x="4468" y="436"/>
              <a:chExt cx="362" cy="726"/>
            </a:xfrm>
          </p:grpSpPr>
          <p:sp>
            <p:nvSpPr>
              <p:cNvPr id="169" name="Oval 88"/>
              <p:cNvSpPr>
                <a:spLocks noChangeArrowheads="1"/>
              </p:cNvSpPr>
              <p:nvPr/>
            </p:nvSpPr>
            <p:spPr bwMode="auto">
              <a:xfrm>
                <a:off x="4558" y="436"/>
                <a:ext cx="182" cy="182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0" name="Line 89"/>
              <p:cNvSpPr>
                <a:spLocks noChangeShapeType="1"/>
              </p:cNvSpPr>
              <p:nvPr/>
            </p:nvSpPr>
            <p:spPr bwMode="auto">
              <a:xfrm>
                <a:off x="4649" y="618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Line 90"/>
              <p:cNvSpPr>
                <a:spLocks noChangeShapeType="1"/>
              </p:cNvSpPr>
              <p:nvPr/>
            </p:nvSpPr>
            <p:spPr bwMode="auto">
              <a:xfrm flipH="1">
                <a:off x="4558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Line 91"/>
              <p:cNvSpPr>
                <a:spLocks noChangeShapeType="1"/>
              </p:cNvSpPr>
              <p:nvPr/>
            </p:nvSpPr>
            <p:spPr bwMode="auto">
              <a:xfrm>
                <a:off x="4468" y="709"/>
                <a:ext cx="36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Line 92"/>
              <p:cNvSpPr>
                <a:spLocks noChangeShapeType="1"/>
              </p:cNvSpPr>
              <p:nvPr/>
            </p:nvSpPr>
            <p:spPr bwMode="auto">
              <a:xfrm>
                <a:off x="4649" y="890"/>
                <a:ext cx="91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8" name="Text Box 93"/>
            <p:cNvSpPr txBox="1">
              <a:spLocks noChangeArrowheads="1"/>
            </p:cNvSpPr>
            <p:nvPr/>
          </p:nvSpPr>
          <p:spPr bwMode="auto">
            <a:xfrm>
              <a:off x="3740047" y="903600"/>
              <a:ext cx="10011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Ученый</a:t>
              </a:r>
            </a:p>
          </p:txBody>
        </p:sp>
      </p:grpSp>
      <p:cxnSp>
        <p:nvCxnSpPr>
          <p:cNvPr id="174" name="Прямая со стрелкой 173"/>
          <p:cNvCxnSpPr>
            <a:stCxn id="18" idx="0"/>
            <a:endCxn id="168" idx="3"/>
          </p:cNvCxnSpPr>
          <p:nvPr/>
        </p:nvCxnSpPr>
        <p:spPr>
          <a:xfrm flipH="1" flipV="1">
            <a:off x="3179752" y="4972526"/>
            <a:ext cx="1598463" cy="383478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734397" y="443593"/>
            <a:ext cx="3030525" cy="156966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Направления деятельности: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линика 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аука, 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нновации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реподавание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правление медициной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изнес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5981616" y="4814898"/>
            <a:ext cx="1379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Менеджер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974330" y="5774893"/>
            <a:ext cx="192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Предприниматель</a:t>
            </a:r>
          </a:p>
        </p:txBody>
      </p:sp>
      <p:cxnSp>
        <p:nvCxnSpPr>
          <p:cNvPr id="176" name="Прямая со стрелкой 175"/>
          <p:cNvCxnSpPr>
            <a:stCxn id="18" idx="0"/>
            <a:endCxn id="108" idx="2"/>
          </p:cNvCxnSpPr>
          <p:nvPr/>
        </p:nvCxnSpPr>
        <p:spPr>
          <a:xfrm flipH="1" flipV="1">
            <a:off x="4179051" y="4767172"/>
            <a:ext cx="599164" cy="588832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18" idx="1"/>
            <a:endCxn id="41" idx="1"/>
          </p:cNvCxnSpPr>
          <p:nvPr/>
        </p:nvCxnSpPr>
        <p:spPr>
          <a:xfrm flipV="1">
            <a:off x="5102531" y="4999564"/>
            <a:ext cx="879085" cy="356441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 стрелкой 177"/>
          <p:cNvCxnSpPr>
            <a:stCxn id="18" idx="1"/>
            <a:endCxn id="42" idx="1"/>
          </p:cNvCxnSpPr>
          <p:nvPr/>
        </p:nvCxnSpPr>
        <p:spPr>
          <a:xfrm>
            <a:off x="5102531" y="5356005"/>
            <a:ext cx="1871799" cy="603554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Прямоугольник 178"/>
          <p:cNvSpPr/>
          <p:nvPr/>
        </p:nvSpPr>
        <p:spPr>
          <a:xfrm>
            <a:off x="9390481" y="-4045277"/>
            <a:ext cx="97654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Прибыль</a:t>
            </a:r>
          </a:p>
        </p:txBody>
      </p:sp>
      <p:cxnSp>
        <p:nvCxnSpPr>
          <p:cNvPr id="180" name="Прямая со стрелкой 179"/>
          <p:cNvCxnSpPr/>
          <p:nvPr/>
        </p:nvCxnSpPr>
        <p:spPr>
          <a:xfrm>
            <a:off x="6921103" y="439954"/>
            <a:ext cx="305125" cy="174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141" idx="3"/>
            <a:endCxn id="93" idx="1"/>
          </p:cNvCxnSpPr>
          <p:nvPr/>
        </p:nvCxnSpPr>
        <p:spPr>
          <a:xfrm>
            <a:off x="6640383" y="702158"/>
            <a:ext cx="646804" cy="9223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74"/>
          <p:cNvCxnSpPr>
            <a:stCxn id="172" idx="0"/>
            <a:endCxn id="162" idx="2"/>
          </p:cNvCxnSpPr>
          <p:nvPr/>
        </p:nvCxnSpPr>
        <p:spPr>
          <a:xfrm flipH="1" flipV="1">
            <a:off x="2264362" y="3477090"/>
            <a:ext cx="207503" cy="912933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Прямоугольник 225"/>
          <p:cNvSpPr/>
          <p:nvPr/>
        </p:nvSpPr>
        <p:spPr>
          <a:xfrm>
            <a:off x="6610987" y="5251493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Инноватор</a:t>
            </a:r>
          </a:p>
        </p:txBody>
      </p:sp>
      <p:cxnSp>
        <p:nvCxnSpPr>
          <p:cNvPr id="229" name="Прямая со стрелкой 228"/>
          <p:cNvCxnSpPr>
            <a:stCxn id="18" idx="1"/>
            <a:endCxn id="226" idx="1"/>
          </p:cNvCxnSpPr>
          <p:nvPr/>
        </p:nvCxnSpPr>
        <p:spPr>
          <a:xfrm>
            <a:off x="5102531" y="5356005"/>
            <a:ext cx="1508456" cy="80154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/>
          <p:cNvSpPr/>
          <p:nvPr/>
        </p:nvSpPr>
        <p:spPr>
          <a:xfrm>
            <a:off x="2472646" y="5427530"/>
            <a:ext cx="200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Возможные роли:</a:t>
            </a:r>
          </a:p>
        </p:txBody>
      </p:sp>
      <p:sp>
        <p:nvSpPr>
          <p:cNvPr id="234" name="Прямоугольник 233"/>
          <p:cNvSpPr/>
          <p:nvPr/>
        </p:nvSpPr>
        <p:spPr>
          <a:xfrm>
            <a:off x="5676592" y="-41787"/>
            <a:ext cx="2543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Основная цель владельца: </a:t>
            </a:r>
          </a:p>
        </p:txBody>
      </p:sp>
    </p:spTree>
    <p:extLst>
      <p:ext uri="{BB962C8B-B14F-4D97-AF65-F5344CB8AC3E}">
        <p14:creationId xmlns:p14="http://schemas.microsoft.com/office/powerpoint/2010/main" val="96056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15417"/>
              </p:ext>
            </p:extLst>
          </p:nvPr>
        </p:nvGraphicFramePr>
        <p:xfrm>
          <a:off x="395535" y="1122060"/>
          <a:ext cx="2520281" cy="1134770"/>
        </p:xfrm>
        <a:graphic>
          <a:graphicData uri="http://schemas.openxmlformats.org/drawingml/2006/table">
            <a:tbl>
              <a:tblPr/>
              <a:tblGrid>
                <a:gridCol w="252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95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Куратор</a:t>
                      </a:r>
                      <a:r>
                        <a:rPr lang="en-US" sz="1400" b="1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проекта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Руководитель проекта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Программист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Times New Roman"/>
                          <a:cs typeface="Times New Roman"/>
                        </a:rPr>
                        <a:t>Консультант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9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95535" y="3046276"/>
          <a:ext cx="2664297" cy="1246820"/>
        </p:xfrm>
        <a:graphic>
          <a:graphicData uri="http://schemas.openxmlformats.org/drawingml/2006/table">
            <a:tbl>
              <a:tblPr/>
              <a:tblGrid>
                <a:gridCol w="2664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36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Куратор проекта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Руководитель</a:t>
                      </a:r>
                      <a:r>
                        <a:rPr lang="ru-RU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проекта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Эксперт </a:t>
                      </a:r>
                      <a:r>
                        <a:rPr lang="ru-RU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предметной области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Эксперт  по</a:t>
                      </a:r>
                      <a:r>
                        <a:rPr lang="ru-RU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тех. поддержке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3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46897" y="647404"/>
            <a:ext cx="4896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Рабочая группа от Исполнителя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2483604"/>
            <a:ext cx="4392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Рабочая группа от Заказчика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Номер слайда 2"/>
          <p:cNvSpPr txBox="1">
            <a:spLocks/>
          </p:cNvSpPr>
          <p:nvPr/>
        </p:nvSpPr>
        <p:spPr>
          <a:xfrm>
            <a:off x="8172400" y="6463883"/>
            <a:ext cx="936104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Заголовок 2"/>
          <p:cNvSpPr txBox="1">
            <a:spLocks/>
          </p:cNvSpPr>
          <p:nvPr/>
        </p:nvSpPr>
        <p:spPr>
          <a:xfrm>
            <a:off x="0" y="0"/>
            <a:ext cx="6012159" cy="4445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5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483768" cy="490066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ru-RU" sz="2400" b="1" cap="none" spc="0" dirty="0">
                <a:solidFill>
                  <a:srgbClr val="FFFF00"/>
                </a:solidFill>
                <a:ea typeface="+mn-ea"/>
                <a:cs typeface="+mn-cs"/>
              </a:rPr>
              <a:t>Рабочие группы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-22224"/>
            <a:ext cx="377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база данных «Анализы» для сельской больницы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AE4930C1-4A0C-43E2-82F0-14E7DC1441A0}"/>
              </a:ext>
            </a:extLst>
          </p:cNvPr>
          <p:cNvGraphicFramePr>
            <a:graphicFrameLocks noGrp="1"/>
          </p:cNvGraphicFramePr>
          <p:nvPr/>
        </p:nvGraphicFramePr>
        <p:xfrm>
          <a:off x="2915816" y="1114146"/>
          <a:ext cx="5922709" cy="1142685"/>
        </p:xfrm>
        <a:graphic>
          <a:graphicData uri="http://schemas.openxmlformats.org/drawingml/2006/table">
            <a:tbl>
              <a:tblPr/>
              <a:tblGrid>
                <a:gridCol w="592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Отвечает  за  проект в целом  и  окончательно решает спорные вопросы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Управляет проектом и отвечает за результат со стороны Исполнителя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Пишет код программного продукта согласно  технического задания (ТЗ)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</a:rPr>
                        <a:t>Пишет инструкции к продукту и обучает пользователей Заказчика</a:t>
                      </a: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70B6BD59-68E8-48BB-9669-9E0E4B702AA5}"/>
              </a:ext>
            </a:extLst>
          </p:cNvPr>
          <p:cNvGraphicFramePr>
            <a:graphicFrameLocks noGrp="1"/>
          </p:cNvGraphicFramePr>
          <p:nvPr/>
        </p:nvGraphicFramePr>
        <p:xfrm>
          <a:off x="3077886" y="3045516"/>
          <a:ext cx="5760640" cy="1238290"/>
        </p:xfrm>
        <a:graphic>
          <a:graphicData uri="http://schemas.openxmlformats.org/drawingml/2006/table">
            <a:tbl>
              <a:tblPr/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Отвечает  за  проект в целом  и  окончательно решает  спорные вопросы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Согласует ТЗ проекта и управляет проектом со стороны  Заказчика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Ставит требования к программному продукту в ТЗ и тестирует продукт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Отвечает за работу продукта по окончанию поддержки Исполнителем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4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2E62180-0D73-438F-AF14-ED652C1EA871}"/>
              </a:ext>
            </a:extLst>
          </p:cNvPr>
          <p:cNvSpPr txBox="1"/>
          <p:nvPr/>
        </p:nvSpPr>
        <p:spPr>
          <a:xfrm>
            <a:off x="351585" y="4581128"/>
            <a:ext cx="8612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Техническое задание подписывают все участники рабочих групп от Исполнителя и Заказчика.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Изменение ТЗ в одностороннем порядке не допускается.</a:t>
            </a:r>
          </a:p>
        </p:txBody>
      </p:sp>
    </p:spTree>
    <p:extLst>
      <p:ext uri="{BB962C8B-B14F-4D97-AF65-F5344CB8AC3E}">
        <p14:creationId xmlns:p14="http://schemas.microsoft.com/office/powerpoint/2010/main" val="1630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Номер слайда 2"/>
          <p:cNvSpPr txBox="1">
            <a:spLocks/>
          </p:cNvSpPr>
          <p:nvPr/>
        </p:nvSpPr>
        <p:spPr bwMode="auto">
          <a:xfrm>
            <a:off x="7959888" y="6448425"/>
            <a:ext cx="10793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C9503-A90A-4AD3-A2EE-638F3ECEB602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448853" cy="3603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8. Хронометраж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9512" y="1124744"/>
            <a:ext cx="4968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 имеете 10 минут на презентацию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</p:txBody>
      </p:sp>
      <p:sp>
        <p:nvSpPr>
          <p:cNvPr id="22" name="Овал 21"/>
          <p:cNvSpPr/>
          <p:nvPr/>
        </p:nvSpPr>
        <p:spPr>
          <a:xfrm>
            <a:off x="2984350" y="2324418"/>
            <a:ext cx="3171826" cy="317182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Прямая со стрелкой 25"/>
          <p:cNvCxnSpPr>
            <a:endCxn id="22" idx="1"/>
          </p:cNvCxnSpPr>
          <p:nvPr/>
        </p:nvCxnSpPr>
        <p:spPr>
          <a:xfrm flipH="1" flipV="1">
            <a:off x="3448853" y="2788921"/>
            <a:ext cx="1121410" cy="118618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4547047" y="2324418"/>
            <a:ext cx="0" cy="165068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endCxn id="22" idx="2"/>
          </p:cNvCxnSpPr>
          <p:nvPr/>
        </p:nvCxnSpPr>
        <p:spPr>
          <a:xfrm flipH="1" flipV="1">
            <a:off x="2984350" y="3910331"/>
            <a:ext cx="1585914" cy="647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4570263" y="2636912"/>
            <a:ext cx="937841" cy="133818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3314741" y="4447296"/>
            <a:ext cx="24646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Контент  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мин</a:t>
            </a:r>
            <a:endParaRPr kumimoji="0" lang="en-US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453803" y="3333833"/>
            <a:ext cx="3323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Заключение -1 минута</a:t>
            </a:r>
            <a:endParaRPr kumimoji="0" lang="en-US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1147019" y="2324418"/>
            <a:ext cx="313966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Вопросы – 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минут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4716016" y="2143142"/>
            <a:ext cx="313966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1.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Вступление -1 мин</a:t>
            </a:r>
            <a:endParaRPr kumimoji="0" lang="en-US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8156" y="612525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Илья Потапов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Лиза Ланская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0630" y="5661248"/>
            <a:ext cx="90733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Хронометраж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замер продолжительности  времени выступления </a:t>
            </a:r>
            <a:endParaRPr kumimoji="0" lang="en-US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6261655"/>
            <a:ext cx="299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Алмазовская конференция:</a:t>
            </a:r>
          </a:p>
        </p:txBody>
      </p:sp>
    </p:spTree>
    <p:extLst>
      <p:ext uri="{BB962C8B-B14F-4D97-AF65-F5344CB8AC3E}">
        <p14:creationId xmlns:p14="http://schemas.microsoft.com/office/powerpoint/2010/main" val="201921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17123" y="28935"/>
            <a:ext cx="3258733" cy="437790"/>
          </a:xfrm>
        </p:spPr>
        <p:txBody>
          <a:bodyPr>
            <a:normAutofit fontScale="90000"/>
          </a:bodyPr>
          <a:lstStyle/>
          <a:p>
            <a:pPr fontAlgn="base"/>
            <a:r>
              <a:rPr lang="ru-RU" sz="2400" b="1" cap="none" dirty="0">
                <a:solidFill>
                  <a:srgbClr val="FFFF00"/>
                </a:solidFill>
              </a:rPr>
              <a:t>Проект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23" name="Номер слайда 2"/>
          <p:cNvSpPr txBox="1">
            <a:spLocks/>
          </p:cNvSpPr>
          <p:nvPr/>
        </p:nvSpPr>
        <p:spPr>
          <a:xfrm>
            <a:off x="8172400" y="6463883"/>
            <a:ext cx="936104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548680"/>
            <a:ext cx="820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 в инженерной деятельности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— целостная совокупность моделей, свойств или характеристик, описанных в форме, пригодной для реализации системы.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Проект, целью которого является создание опытного образца нового изделия и разработка конструкторской и технологической документации на него, реализуется в рамках опытно-конструкторской работы (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ОКР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 в инженерной деятельности, реализуемый больше чем одним человеком, переходит в управленческий проект.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 в управленческой деятельности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— временная  система, направленная на создание уникального продукта, услуги или результата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280021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Номер слайда 2"/>
          <p:cNvSpPr txBox="1">
            <a:spLocks/>
          </p:cNvSpPr>
          <p:nvPr/>
        </p:nvSpPr>
        <p:spPr bwMode="auto">
          <a:xfrm>
            <a:off x="8467725" y="6448425"/>
            <a:ext cx="5715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4BEF6-C5C8-46BC-9C9A-6133ED1E5D1B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3734121" cy="360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Типы шкал в медицине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9222" y="3717032"/>
            <a:ext cx="90392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Шкала измерения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допустимые отношения между данными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Типы шкал измерения: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имен, рангов, отношений и их возможные операции - тождества, порядка,  деления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Данные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представление  информации  в формализованном виде позволяющем её  обрабатывать, передавать и хранить.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Группа 87"/>
          <p:cNvGrpSpPr>
            <a:grpSpLocks/>
          </p:cNvGrpSpPr>
          <p:nvPr/>
        </p:nvGrpSpPr>
        <p:grpSpPr bwMode="auto">
          <a:xfrm>
            <a:off x="3971972" y="2153909"/>
            <a:ext cx="1203577" cy="468312"/>
            <a:chOff x="3198833" y="1085984"/>
            <a:chExt cx="2497460" cy="1272627"/>
          </a:xfrm>
        </p:grpSpPr>
        <p:sp>
          <p:nvSpPr>
            <p:cNvPr id="32" name="Скругленный прямоугольник 31"/>
            <p:cNvSpPr/>
            <p:nvPr/>
          </p:nvSpPr>
          <p:spPr>
            <a:xfrm>
              <a:off x="3198833" y="1085984"/>
              <a:ext cx="2497460" cy="1272627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Скругленный прямоугольник 12"/>
            <p:cNvSpPr/>
            <p:nvPr/>
          </p:nvSpPr>
          <p:spPr>
            <a:xfrm>
              <a:off x="3303510" y="1387363"/>
              <a:ext cx="2281592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Шкала</a:t>
              </a:r>
            </a:p>
          </p:txBody>
        </p:sp>
      </p:grpSp>
      <p:grpSp>
        <p:nvGrpSpPr>
          <p:cNvPr id="38" name="Группа 93"/>
          <p:cNvGrpSpPr>
            <a:grpSpLocks/>
          </p:cNvGrpSpPr>
          <p:nvPr/>
        </p:nvGrpSpPr>
        <p:grpSpPr bwMode="auto">
          <a:xfrm>
            <a:off x="1691680" y="982470"/>
            <a:ext cx="1189824" cy="382486"/>
            <a:chOff x="1902970" y="3736053"/>
            <a:chExt cx="1993691" cy="511360"/>
          </a:xfrm>
        </p:grpSpPr>
        <p:sp>
          <p:nvSpPr>
            <p:cNvPr id="41" name="Скругленный прямоугольник 40"/>
            <p:cNvSpPr/>
            <p:nvPr/>
          </p:nvSpPr>
          <p:spPr>
            <a:xfrm>
              <a:off x="1969438" y="3736053"/>
              <a:ext cx="1927223" cy="51136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Скругленный прямоугольник 21"/>
            <p:cNvSpPr/>
            <p:nvPr/>
          </p:nvSpPr>
          <p:spPr>
            <a:xfrm>
              <a:off x="1902970" y="3785359"/>
              <a:ext cx="1927223" cy="397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Имен</a:t>
              </a:r>
            </a:p>
          </p:txBody>
        </p:sp>
      </p:grpSp>
      <p:grpSp>
        <p:nvGrpSpPr>
          <p:cNvPr id="48" name="Группа 93"/>
          <p:cNvGrpSpPr>
            <a:grpSpLocks/>
          </p:cNvGrpSpPr>
          <p:nvPr/>
        </p:nvGrpSpPr>
        <p:grpSpPr bwMode="auto">
          <a:xfrm>
            <a:off x="6012160" y="967961"/>
            <a:ext cx="1543523" cy="326959"/>
            <a:chOff x="2485756" y="2879500"/>
            <a:chExt cx="1556159" cy="511360"/>
          </a:xfrm>
        </p:grpSpPr>
        <p:sp>
          <p:nvSpPr>
            <p:cNvPr id="49" name="Скругленный прямоугольник 48"/>
            <p:cNvSpPr/>
            <p:nvPr/>
          </p:nvSpPr>
          <p:spPr>
            <a:xfrm>
              <a:off x="2485758" y="2879500"/>
              <a:ext cx="1556157" cy="51136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Скругленный прямоугольник 21"/>
            <p:cNvSpPr/>
            <p:nvPr/>
          </p:nvSpPr>
          <p:spPr>
            <a:xfrm>
              <a:off x="2485756" y="2952599"/>
              <a:ext cx="1524546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Отношений</a:t>
              </a:r>
            </a:p>
          </p:txBody>
        </p:sp>
      </p:grpSp>
      <p:grpSp>
        <p:nvGrpSpPr>
          <p:cNvPr id="51" name="Группа 93"/>
          <p:cNvGrpSpPr>
            <a:grpSpLocks/>
          </p:cNvGrpSpPr>
          <p:nvPr/>
        </p:nvGrpSpPr>
        <p:grpSpPr bwMode="auto">
          <a:xfrm>
            <a:off x="3962665" y="964627"/>
            <a:ext cx="1189824" cy="337517"/>
            <a:chOff x="1902970" y="3736053"/>
            <a:chExt cx="1993691" cy="423679"/>
          </a:xfrm>
        </p:grpSpPr>
        <p:sp>
          <p:nvSpPr>
            <p:cNvPr id="52" name="Скругленный прямоугольник 51"/>
            <p:cNvSpPr/>
            <p:nvPr/>
          </p:nvSpPr>
          <p:spPr>
            <a:xfrm>
              <a:off x="1969438" y="3736053"/>
              <a:ext cx="1927223" cy="423679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Скругленный прямоугольник 21"/>
            <p:cNvSpPr/>
            <p:nvPr/>
          </p:nvSpPr>
          <p:spPr>
            <a:xfrm>
              <a:off x="1902970" y="3758451"/>
              <a:ext cx="1927223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Рангов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1680" y="530918"/>
            <a:ext cx="133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тождество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6947" y="539010"/>
            <a:ext cx="111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порядок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08144" y="548680"/>
            <a:ext cx="112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деление </a:t>
            </a:r>
          </a:p>
        </p:txBody>
      </p:sp>
      <p:cxnSp>
        <p:nvCxnSpPr>
          <p:cNvPr id="58" name="Соединительная линия уступом 57"/>
          <p:cNvCxnSpPr>
            <a:endCxn id="32" idx="1"/>
          </p:cNvCxnSpPr>
          <p:nvPr/>
        </p:nvCxnSpPr>
        <p:spPr>
          <a:xfrm>
            <a:off x="2266758" y="2386581"/>
            <a:ext cx="1705214" cy="148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ная линия уступом 60"/>
          <p:cNvCxnSpPr>
            <a:stCxn id="52" idx="2"/>
            <a:endCxn id="32" idx="0"/>
          </p:cNvCxnSpPr>
          <p:nvPr/>
        </p:nvCxnSpPr>
        <p:spPr>
          <a:xfrm rot="5400000">
            <a:off x="4149704" y="1726201"/>
            <a:ext cx="851765" cy="365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Соединительная линия уступом 63"/>
          <p:cNvCxnSpPr>
            <a:stCxn id="41" idx="2"/>
            <a:endCxn id="32" idx="0"/>
          </p:cNvCxnSpPr>
          <p:nvPr/>
        </p:nvCxnSpPr>
        <p:spPr>
          <a:xfrm rot="16200000" flipH="1">
            <a:off x="3045617" y="625764"/>
            <a:ext cx="788953" cy="226733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Соединительная линия уступом 85"/>
          <p:cNvCxnSpPr>
            <a:stCxn id="32" idx="0"/>
            <a:endCxn id="49" idx="2"/>
          </p:cNvCxnSpPr>
          <p:nvPr/>
        </p:nvCxnSpPr>
        <p:spPr>
          <a:xfrm rot="5400000" flipH="1" flipV="1">
            <a:off x="5249346" y="619336"/>
            <a:ext cx="858989" cy="2210159"/>
          </a:xfrm>
          <a:prstGeom prst="bentConnector3">
            <a:avLst>
              <a:gd name="adj1" fmla="val 4529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4121" y="184029"/>
            <a:ext cx="171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 аддитивные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66296" y="173849"/>
            <a:ext cx="140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аддитивные</a:t>
            </a:r>
          </a:p>
        </p:txBody>
      </p:sp>
      <p:cxnSp>
        <p:nvCxnSpPr>
          <p:cNvPr id="34" name="Соединительная линия уступом 33"/>
          <p:cNvCxnSpPr>
            <a:endCxn id="32" idx="3"/>
          </p:cNvCxnSpPr>
          <p:nvPr/>
        </p:nvCxnSpPr>
        <p:spPr>
          <a:xfrm rot="10800000">
            <a:off x="5175550" y="2388066"/>
            <a:ext cx="1700707" cy="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70876" y="2622221"/>
            <a:ext cx="171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качественные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92080" y="261972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количественные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53046" y="2632392"/>
            <a:ext cx="144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отношения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271" y="539010"/>
            <a:ext cx="133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045479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-16394" y="24492"/>
            <a:ext cx="7036666" cy="344839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Проверка нормальности  распределения данных</a:t>
            </a:r>
            <a:endParaRPr lang="ru-RU" sz="2400" cap="none" dirty="0">
              <a:solidFill>
                <a:srgbClr val="FFFF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41406" y="6442959"/>
            <a:ext cx="79404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B0651-EE4F-4900-A07F-96A6BFA9D0F0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</p:txBody>
      </p:sp>
      <p:sp>
        <p:nvSpPr>
          <p:cNvPr id="5" name="AutoShape 2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:\Temp\Схема описательного анализ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7"/>
          <a:stretch/>
        </p:blipFill>
        <p:spPr bwMode="auto">
          <a:xfrm>
            <a:off x="-1" y="456754"/>
            <a:ext cx="9036497" cy="60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-508" y="6488668"/>
            <a:ext cx="5004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https://www.youtube.com/watch?v=H9owo80f9D4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288" y="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Шестаков В. Н.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5374" y="6473884"/>
            <a:ext cx="3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Какие шкалы на схеме?</a:t>
            </a:r>
          </a:p>
        </p:txBody>
      </p:sp>
    </p:spTree>
    <p:extLst>
      <p:ext uri="{BB962C8B-B14F-4D97-AF65-F5344CB8AC3E}">
        <p14:creationId xmlns:p14="http://schemas.microsoft.com/office/powerpoint/2010/main" val="3707730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/>
          <p:cNvCxnSpPr/>
          <p:nvPr/>
        </p:nvCxnSpPr>
        <p:spPr>
          <a:xfrm flipH="1" flipV="1">
            <a:off x="1168650" y="1194213"/>
            <a:ext cx="1" cy="482453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1168651" y="5946741"/>
            <a:ext cx="6139653" cy="72008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8492" y="1052736"/>
            <a:ext cx="134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Количество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функций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8304" y="576207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Пользователи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560" y="148478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934" y="262508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791" y="3921225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84675" y="603708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26343" y="603708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54535" y="5989945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10719" y="5999913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1000</a:t>
            </a:r>
          </a:p>
        </p:txBody>
      </p:sp>
      <p:sp>
        <p:nvSpPr>
          <p:cNvPr id="46" name="Овал 45"/>
          <p:cNvSpPr/>
          <p:nvPr/>
        </p:nvSpPr>
        <p:spPr>
          <a:xfrm>
            <a:off x="3218587" y="1628800"/>
            <a:ext cx="3092131" cy="309634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Разработка продукта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417" y="5577777"/>
            <a:ext cx="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1000</a:t>
            </a:r>
          </a:p>
        </p:txBody>
      </p:sp>
      <p:sp>
        <p:nvSpPr>
          <p:cNvPr id="45" name="Овал 44"/>
          <p:cNvSpPr/>
          <p:nvPr/>
        </p:nvSpPr>
        <p:spPr>
          <a:xfrm>
            <a:off x="1198151" y="3174433"/>
            <a:ext cx="2808312" cy="27723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Покупка лицензий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0" y="0"/>
            <a:ext cx="3635896" cy="4180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Программный продукт</a:t>
            </a:r>
            <a:endParaRPr kumimoji="0" lang="ru-RU" sz="3000" b="0" i="0" u="none" strike="noStrike" kern="1200" cap="all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9" name="Номер слайда 2"/>
          <p:cNvSpPr txBox="1">
            <a:spLocks/>
          </p:cNvSpPr>
          <p:nvPr/>
        </p:nvSpPr>
        <p:spPr>
          <a:xfrm>
            <a:off x="8244408" y="6322653"/>
            <a:ext cx="79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0643" y="2559"/>
            <a:ext cx="57833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Условия: когда дешевле  разработать,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 когда дешевле купить лицензии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01505" y="1886417"/>
            <a:ext cx="2921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Разработка продукта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когда мало функций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много пользователей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851920" y="5115744"/>
            <a:ext cx="472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Покупка лицензий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когда много  функций и мало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47730094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1672787" cy="418058"/>
          </a:xfrm>
        </p:spPr>
        <p:txBody>
          <a:bodyPr/>
          <a:lstStyle/>
          <a:p>
            <a:pPr fontAlgn="ctr"/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Python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9872" y="620688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PyCharm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6597"/>
            <a:ext cx="9122611" cy="527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369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482" y="0"/>
            <a:ext cx="5047574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Принцип «Выбирай любые два»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496" y="698747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Группа 3"/>
          <p:cNvGrpSpPr>
            <a:grpSpLocks/>
          </p:cNvGrpSpPr>
          <p:nvPr/>
        </p:nvGrpSpPr>
        <p:grpSpPr bwMode="auto">
          <a:xfrm>
            <a:off x="1179240" y="2681944"/>
            <a:ext cx="2342455" cy="576263"/>
            <a:chOff x="2052557" y="556302"/>
            <a:chExt cx="3422560" cy="576065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2052557" y="626128"/>
              <a:ext cx="3422560" cy="436413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Скругленный прямоугольник 10"/>
            <p:cNvSpPr/>
            <p:nvPr/>
          </p:nvSpPr>
          <p:spPr>
            <a:xfrm>
              <a:off x="2123994" y="556302"/>
              <a:ext cx="3351123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Дешево</a:t>
              </a:r>
            </a:p>
          </p:txBody>
        </p:sp>
      </p:grpSp>
      <p:grpSp>
        <p:nvGrpSpPr>
          <p:cNvPr id="12" name="Группа 3"/>
          <p:cNvGrpSpPr>
            <a:grpSpLocks/>
          </p:cNvGrpSpPr>
          <p:nvPr/>
        </p:nvGrpSpPr>
        <p:grpSpPr bwMode="auto">
          <a:xfrm>
            <a:off x="3051448" y="1174025"/>
            <a:ext cx="2630487" cy="576263"/>
            <a:chOff x="2052557" y="556302"/>
            <a:chExt cx="3422560" cy="576065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2052557" y="626128"/>
              <a:ext cx="3422560" cy="436413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Скругленный прямоугольник 10"/>
            <p:cNvSpPr/>
            <p:nvPr/>
          </p:nvSpPr>
          <p:spPr>
            <a:xfrm>
              <a:off x="2123994" y="556302"/>
              <a:ext cx="3351123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Быстро</a:t>
              </a:r>
            </a:p>
          </p:txBody>
        </p:sp>
      </p:grpSp>
      <p:grpSp>
        <p:nvGrpSpPr>
          <p:cNvPr id="15" name="Группа 3"/>
          <p:cNvGrpSpPr>
            <a:grpSpLocks/>
          </p:cNvGrpSpPr>
          <p:nvPr/>
        </p:nvGrpSpPr>
        <p:grpSpPr bwMode="auto">
          <a:xfrm>
            <a:off x="4935935" y="2668906"/>
            <a:ext cx="2580010" cy="576263"/>
            <a:chOff x="2052557" y="556302"/>
            <a:chExt cx="3422560" cy="576065"/>
          </a:xfrm>
        </p:grpSpPr>
        <p:sp>
          <p:nvSpPr>
            <p:cNvPr id="16" name="Скругленный прямоугольник 15"/>
            <p:cNvSpPr/>
            <p:nvPr/>
          </p:nvSpPr>
          <p:spPr>
            <a:xfrm>
              <a:off x="2052557" y="626128"/>
              <a:ext cx="3422560" cy="436413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Скругленный прямоугольник 10"/>
            <p:cNvSpPr/>
            <p:nvPr/>
          </p:nvSpPr>
          <p:spPr>
            <a:xfrm>
              <a:off x="2123994" y="556302"/>
              <a:ext cx="3351123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Качественно</a:t>
              </a:r>
            </a:p>
          </p:txBody>
        </p:sp>
      </p:grpSp>
      <p:cxnSp>
        <p:nvCxnSpPr>
          <p:cNvPr id="18" name="Прямая соединительная линия 17"/>
          <p:cNvCxnSpPr>
            <a:stCxn id="10" idx="0"/>
            <a:endCxn id="13" idx="2"/>
          </p:cNvCxnSpPr>
          <p:nvPr/>
        </p:nvCxnSpPr>
        <p:spPr>
          <a:xfrm flipV="1">
            <a:off x="2350468" y="1680438"/>
            <a:ext cx="2016224" cy="1071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endCxn id="16" idx="1"/>
          </p:cNvCxnSpPr>
          <p:nvPr/>
        </p:nvCxnSpPr>
        <p:spPr>
          <a:xfrm>
            <a:off x="3521695" y="2957037"/>
            <a:ext cx="141424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16" idx="0"/>
            <a:endCxn id="13" idx="2"/>
          </p:cNvCxnSpPr>
          <p:nvPr/>
        </p:nvCxnSpPr>
        <p:spPr>
          <a:xfrm flipH="1" flipV="1">
            <a:off x="4366692" y="1680438"/>
            <a:ext cx="1859248" cy="10583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57494" y="698746"/>
            <a:ext cx="1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13817" y="3327375"/>
            <a:ext cx="1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деньги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75099" y="3259979"/>
            <a:ext cx="13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продукт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4221088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 выборе любых двух элементов – оставшийся приобретает приставку «не»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Быстро и дешево – некачественно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Дешево и качественно – небыстро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Быстро и качественно – недешево </a:t>
            </a:r>
          </a:p>
        </p:txBody>
      </p:sp>
    </p:spTree>
    <p:extLst>
      <p:ext uri="{BB962C8B-B14F-4D97-AF65-F5344CB8AC3E}">
        <p14:creationId xmlns:p14="http://schemas.microsoft.com/office/powerpoint/2010/main" val="1116706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14093" y="29679"/>
            <a:ext cx="3499187" cy="49006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Ограничения сознания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119274" y="1610651"/>
            <a:ext cx="2364494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 Восприятие любой реальности  как очень сложной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2711403" y="1609618"/>
            <a:ext cx="1686318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2) Принятие конфликтов как данность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6948264" y="1609618"/>
            <a:ext cx="2074641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Чувство, что ты « все знаешь»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4759361" y="1603970"/>
            <a:ext cx="1959009" cy="101566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3) Тенденция обвинять других людей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136390" y="4365104"/>
            <a:ext cx="2220478" cy="70788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Любая ситуация проста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2659509" y="3789040"/>
            <a:ext cx="1686318" cy="13234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Любой конфликт может быть устранен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7100035" y="3501008"/>
            <a:ext cx="1930626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Любую ситуацию можно значительно улучшить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4644008" y="3476178"/>
            <a:ext cx="2175103" cy="163121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 люди хорошие.  </a:t>
            </a:r>
            <a:b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Всегда есть взаимовыгодное решение</a:t>
            </a:r>
          </a:p>
        </p:txBody>
      </p:sp>
      <p:sp>
        <p:nvSpPr>
          <p:cNvPr id="30" name="Штриховая стрелка вправо 29"/>
          <p:cNvSpPr/>
          <p:nvPr/>
        </p:nvSpPr>
        <p:spPr>
          <a:xfrm rot="5400000">
            <a:off x="1198811" y="3305737"/>
            <a:ext cx="158257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Штриховая стрелка вправо 74"/>
          <p:cNvSpPr/>
          <p:nvPr/>
        </p:nvSpPr>
        <p:spPr>
          <a:xfrm rot="5400000">
            <a:off x="3609399" y="3010206"/>
            <a:ext cx="991518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Штриховая стрелка вправо 75"/>
          <p:cNvSpPr/>
          <p:nvPr/>
        </p:nvSpPr>
        <p:spPr>
          <a:xfrm rot="5400000">
            <a:off x="6194797" y="2805957"/>
            <a:ext cx="635876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Штриховая стрелка вправо 76"/>
          <p:cNvSpPr/>
          <p:nvPr/>
        </p:nvSpPr>
        <p:spPr>
          <a:xfrm rot="5400000">
            <a:off x="8388716" y="2812575"/>
            <a:ext cx="740272" cy="4528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60543" y="2924944"/>
            <a:ext cx="123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68495" y="2924944"/>
            <a:ext cx="1639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Поиск корневой проблемы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538010" y="2708920"/>
            <a:ext cx="1906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Выравнивание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165796" y="2668850"/>
            <a:ext cx="1438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Развитие</a:t>
            </a:r>
          </a:p>
        </p:txBody>
      </p:sp>
      <p:pic>
        <p:nvPicPr>
          <p:cNvPr id="1026" name="Picture 2" descr="http://historiadoreshistericos.files.wordpress.com/2013/01/hegel.jpg?w=5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0241" y="5229200"/>
            <a:ext cx="1384713" cy="144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fatkin\Desktop\Ньютон 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8" y="5220355"/>
            <a:ext cx="1452831" cy="14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Номер слайда 2"/>
          <p:cNvSpPr txBox="1">
            <a:spLocks/>
          </p:cNvSpPr>
          <p:nvPr/>
        </p:nvSpPr>
        <p:spPr>
          <a:xfrm>
            <a:off x="8172400" y="6448251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C:\Users\afatkin\Desktop\Голдратт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8" y="42379"/>
            <a:ext cx="1214706" cy="14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105158" y="5644072"/>
            <a:ext cx="3731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«Во Вселенной нет ничего окончательно завершенного»</a:t>
            </a:r>
            <a:b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Фридрих Гегель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403648" y="5373216"/>
            <a:ext cx="288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«Природа чрезвычайно проста и гармонична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сама по себе»</a:t>
            </a:r>
            <a:b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Исаак Ньютон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6668" y="68955"/>
            <a:ext cx="15376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ограничений систем Голдратта</a:t>
            </a:r>
          </a:p>
        </p:txBody>
      </p:sp>
    </p:spTree>
    <p:extLst>
      <p:ext uri="{BB962C8B-B14F-4D97-AF65-F5344CB8AC3E}">
        <p14:creationId xmlns:p14="http://schemas.microsoft.com/office/powerpoint/2010/main" val="50740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662" y="-6674"/>
            <a:ext cx="4801686" cy="404664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itchFamily="34" charset="0"/>
              </a:rPr>
              <a:t>Наука и технология</a:t>
            </a:r>
            <a:endParaRPr lang="ru-RU" sz="2400" cap="none" dirty="0">
              <a:solidFill>
                <a:srgbClr val="FFFF00"/>
              </a:solidFill>
            </a:endParaRPr>
          </a:p>
        </p:txBody>
      </p:sp>
      <p:sp>
        <p:nvSpPr>
          <p:cNvPr id="12" name="Номер слайда 2"/>
          <p:cNvSpPr txBox="1">
            <a:spLocks/>
          </p:cNvSpPr>
          <p:nvPr/>
        </p:nvSpPr>
        <p:spPr>
          <a:xfrm>
            <a:off x="8344922" y="6371589"/>
            <a:ext cx="717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F3E586-5FD4-4BEF-86C2-17DF39B1715D}" type="slidenum">
              <a:rPr lang="ru-RU" sz="2800" b="1" smtClean="0">
                <a:solidFill>
                  <a:srgbClr val="FFFF00"/>
                </a:solidFill>
              </a:rPr>
              <a:pPr/>
              <a:t>47</a:t>
            </a:fld>
            <a:endParaRPr lang="ru-RU" sz="2800" b="1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6938" y="351381"/>
            <a:ext cx="90570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Наука</a:t>
            </a:r>
            <a:r>
              <a:rPr lang="ru-RU" b="1" dirty="0">
                <a:solidFill>
                  <a:srgbClr val="FFFFFF"/>
                </a:solidFill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— область человеческой деятельности, направленная на выработку и систематизацию объективных знаний о действительности. Как то: </a:t>
            </a:r>
          </a:p>
          <a:p>
            <a:r>
              <a:rPr lang="ru-RU" dirty="0">
                <a:solidFill>
                  <a:srgbClr val="FFFFFF"/>
                </a:solidFill>
              </a:rPr>
              <a:t>сбор фактов, их систематизацию и критический анализ. Синтез новых знаний или обобщения, причинно-следственные связи, прогнозирование. </a:t>
            </a:r>
          </a:p>
          <a:p>
            <a:r>
              <a:rPr lang="ru-RU" b="1" dirty="0">
                <a:solidFill>
                  <a:srgbClr val="FFFFFF"/>
                </a:solidFill>
              </a:rPr>
              <a:t>Три основы науки </a:t>
            </a:r>
            <a:r>
              <a:rPr lang="ru-RU" dirty="0">
                <a:solidFill>
                  <a:srgbClr val="FFFFFF"/>
                </a:solidFill>
              </a:rPr>
              <a:t>:</a:t>
            </a:r>
          </a:p>
          <a:p>
            <a:r>
              <a:rPr lang="ru-RU" dirty="0">
                <a:solidFill>
                  <a:srgbClr val="FFFFFF"/>
                </a:solidFill>
              </a:rPr>
              <a:t>   1) применение эксперимента, наблюдения и опыта при изучении природы;</a:t>
            </a:r>
          </a:p>
          <a:p>
            <a:r>
              <a:rPr lang="ru-RU" dirty="0">
                <a:solidFill>
                  <a:srgbClr val="FFFFFF"/>
                </a:solidFill>
              </a:rPr>
              <a:t>   2) логические доказательства выводов, полученных из основных предпосылок; </a:t>
            </a:r>
          </a:p>
          <a:p>
            <a:r>
              <a:rPr lang="ru-RU" dirty="0">
                <a:solidFill>
                  <a:srgbClr val="FFFFFF"/>
                </a:solidFill>
              </a:rPr>
              <a:t>   3) возможность математического представления природных процессов.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319" y="2639437"/>
            <a:ext cx="8973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Технология</a:t>
            </a:r>
            <a:r>
              <a:rPr lang="ru-RU" b="1" dirty="0">
                <a:solidFill>
                  <a:srgbClr val="FFFFFF"/>
                </a:solidFill>
              </a:rPr>
              <a:t>— </a:t>
            </a:r>
            <a:r>
              <a:rPr lang="ru-RU" dirty="0">
                <a:solidFill>
                  <a:srgbClr val="FFFFFF"/>
                </a:solidFill>
              </a:rPr>
              <a:t>совокупность методов и инструментов для достижения желаемого результата. Технология включает в себя способы работы, её режим, последовательность действий.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171" y="3551965"/>
            <a:ext cx="8963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Информационные технологии (ИТ)  </a:t>
            </a:r>
            <a:r>
              <a:rPr lang="ru-RU" dirty="0">
                <a:solidFill>
                  <a:srgbClr val="FFFFFF"/>
                </a:solidFill>
              </a:rPr>
              <a:t>— совокупность методов, программно-технических средств, обеспечивающих сбор, обработку, хранение и публикацию информации.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128" y="4347596"/>
            <a:ext cx="9060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Научно-исследовательская работа (НИР</a:t>
            </a:r>
            <a:r>
              <a:rPr lang="ru-RU" b="1" dirty="0">
                <a:solidFill>
                  <a:srgbClr val="FFFFFF"/>
                </a:solidFill>
              </a:rPr>
              <a:t>) </a:t>
            </a:r>
            <a:r>
              <a:rPr lang="ru-RU" dirty="0">
                <a:solidFill>
                  <a:srgbClr val="FFFFFF"/>
                </a:solidFill>
              </a:rPr>
              <a:t>— работа научного характера, по организации  научного поиска,  проведением исследований и  экспериментов. </a:t>
            </a:r>
          </a:p>
          <a:p>
            <a:r>
              <a:rPr lang="ru-RU" b="1" dirty="0"/>
              <a:t>Опытно-конструкторская</a:t>
            </a:r>
            <a:r>
              <a:rPr lang="ru-RU" b="1" dirty="0">
                <a:solidFill>
                  <a:srgbClr val="FFFF00"/>
                </a:solidFill>
              </a:rPr>
              <a:t> </a:t>
            </a:r>
            <a:r>
              <a:rPr lang="ru-RU" b="1" dirty="0"/>
              <a:t>работа</a:t>
            </a:r>
            <a:r>
              <a:rPr lang="ru-RU" b="1" dirty="0">
                <a:solidFill>
                  <a:srgbClr val="FFFF00"/>
                </a:solidFill>
              </a:rPr>
              <a:t>  </a:t>
            </a:r>
            <a:r>
              <a:rPr lang="ru-RU" dirty="0"/>
              <a:t>(</a:t>
            </a:r>
            <a:r>
              <a:rPr lang="ru-RU" b="1" dirty="0"/>
              <a:t>ОКР</a:t>
            </a:r>
            <a:r>
              <a:rPr lang="ru-RU" dirty="0"/>
              <a:t>) </a:t>
            </a:r>
            <a:r>
              <a:rPr lang="ru-RU" dirty="0">
                <a:solidFill>
                  <a:srgbClr val="FFFFFF"/>
                </a:solidFill>
              </a:rPr>
              <a:t>- результатом являются опытный образец изделия, конструкторская документация или новая технология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8011C-E556-4229-85E2-9AE6165C4B78}"/>
              </a:ext>
            </a:extLst>
          </p:cNvPr>
          <p:cNvSpPr txBox="1"/>
          <p:nvPr/>
        </p:nvSpPr>
        <p:spPr>
          <a:xfrm>
            <a:off x="50994" y="5676988"/>
            <a:ext cx="88701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ru-RU" b="1" dirty="0">
                <a:solidFill>
                  <a:srgbClr val="FFFF00"/>
                </a:solidFill>
              </a:rPr>
              <a:t> Наука </a:t>
            </a:r>
            <a:r>
              <a:rPr lang="ru-RU" dirty="0"/>
              <a:t>— </a:t>
            </a:r>
            <a:r>
              <a:rPr lang="ru-RU" dirty="0">
                <a:solidFill>
                  <a:srgbClr val="FFFFFF"/>
                </a:solidFill>
              </a:rPr>
              <a:t>деятельность по поиску </a:t>
            </a:r>
            <a:r>
              <a:rPr lang="ru-RU" b="1" dirty="0">
                <a:solidFill>
                  <a:srgbClr val="FFFFFF"/>
                </a:solidFill>
              </a:rPr>
              <a:t>истины</a:t>
            </a:r>
          </a:p>
          <a:p>
            <a:pPr>
              <a:buFont typeface="Wingdings" pitchFamily="2" charset="2"/>
              <a:buChar char="q"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Истина </a:t>
            </a:r>
            <a:r>
              <a:rPr lang="ru-RU" dirty="0"/>
              <a:t>—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знание, соответствующее объективной действительности</a:t>
            </a:r>
          </a:p>
          <a:p>
            <a:pPr>
              <a:buFont typeface="Wingdings" pitchFamily="2" charset="2"/>
              <a:buChar char="q"/>
            </a:pPr>
            <a:r>
              <a:rPr lang="ru-RU" b="1" dirty="0">
                <a:solidFill>
                  <a:srgbClr val="FFFF00"/>
                </a:solidFill>
              </a:rPr>
              <a:t>  Знание</a:t>
            </a:r>
            <a:r>
              <a:rPr lang="ru-RU" b="1" dirty="0"/>
              <a:t> </a:t>
            </a:r>
            <a:r>
              <a:rPr lang="ru-RU" dirty="0"/>
              <a:t>— результат познания, который можно </a:t>
            </a:r>
            <a:r>
              <a:rPr lang="ru-RU" b="1" dirty="0"/>
              <a:t>обосновать</a:t>
            </a:r>
            <a:r>
              <a:rPr lang="ru-RU" dirty="0"/>
              <a:t> и </a:t>
            </a:r>
            <a:r>
              <a:rPr lang="ru-RU" b="1" dirty="0"/>
              <a:t>проверить</a:t>
            </a:r>
            <a:r>
              <a:rPr lang="ru-RU" dirty="0"/>
              <a:t>. </a:t>
            </a:r>
            <a:endParaRPr lang="ru-RU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</a:rPr>
              <a:t>  Технология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ru-RU" dirty="0"/>
              <a:t>—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применение научного знания для </a:t>
            </a:r>
            <a:r>
              <a:rPr lang="ru-RU" b="1" dirty="0">
                <a:solidFill>
                  <a:srgbClr val="FFFFFF"/>
                </a:solidFill>
              </a:rPr>
              <a:t>решения практических задач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</a:p>
          <a:p>
            <a:pPr>
              <a:buFont typeface="Wingdings" pitchFamily="2" charset="2"/>
              <a:buChar char="q"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buFont typeface="Wingdings" pitchFamily="2" charset="2"/>
              <a:buChar char="q"/>
            </a:pPr>
            <a:endParaRPr lang="ru-RU" alt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0358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Группа 46"/>
          <p:cNvGrpSpPr>
            <a:grpSpLocks/>
          </p:cNvGrpSpPr>
          <p:nvPr/>
        </p:nvGrpSpPr>
        <p:grpSpPr bwMode="auto">
          <a:xfrm>
            <a:off x="6373788" y="2273300"/>
            <a:ext cx="2284412" cy="428625"/>
            <a:chOff x="5430844" y="2428868"/>
            <a:chExt cx="2284428" cy="428628"/>
          </a:xfrm>
        </p:grpSpPr>
        <p:sp>
          <p:nvSpPr>
            <p:cNvPr id="39" name="Овал 38"/>
            <p:cNvSpPr/>
            <p:nvPr/>
          </p:nvSpPr>
          <p:spPr>
            <a:xfrm>
              <a:off x="5786447" y="2428868"/>
              <a:ext cx="1571636" cy="428628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Система </a:t>
              </a:r>
            </a:p>
          </p:txBody>
        </p:sp>
        <p:grpSp>
          <p:nvGrpSpPr>
            <p:cNvPr id="16448" name="Группа 39"/>
            <p:cNvGrpSpPr>
              <a:grpSpLocks/>
            </p:cNvGrpSpPr>
            <p:nvPr/>
          </p:nvGrpSpPr>
          <p:grpSpPr bwMode="auto">
            <a:xfrm>
              <a:off x="7358082" y="2571744"/>
              <a:ext cx="357190" cy="142876"/>
              <a:chOff x="3643306" y="2786058"/>
              <a:chExt cx="357190" cy="142876"/>
            </a:xfrm>
          </p:grpSpPr>
          <p:cxnSp>
            <p:nvCxnSpPr>
              <p:cNvPr id="44" name="Прямая соединительная линия 43"/>
              <p:cNvCxnSpPr/>
              <p:nvPr/>
            </p:nvCxnSpPr>
            <p:spPr>
              <a:xfrm>
                <a:off x="3643306" y="2857497"/>
                <a:ext cx="2143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Овал 44"/>
              <p:cNvSpPr/>
              <p:nvPr/>
            </p:nvSpPr>
            <p:spPr>
              <a:xfrm flipV="1">
                <a:off x="3857619" y="2786058"/>
                <a:ext cx="142876" cy="142876"/>
              </a:xfrm>
              <a:prstGeom prst="ellips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449" name="Группа 40"/>
            <p:cNvGrpSpPr>
              <a:grpSpLocks/>
            </p:cNvGrpSpPr>
            <p:nvPr/>
          </p:nvGrpSpPr>
          <p:grpSpPr bwMode="auto">
            <a:xfrm rot="10800000">
              <a:off x="5430844" y="2571744"/>
              <a:ext cx="355602" cy="142876"/>
              <a:chOff x="3643306" y="2786058"/>
              <a:chExt cx="355602" cy="142876"/>
            </a:xfrm>
          </p:grpSpPr>
          <p:cxnSp>
            <p:nvCxnSpPr>
              <p:cNvPr id="42" name="Прямая соединительная линия 41"/>
              <p:cNvCxnSpPr/>
              <p:nvPr/>
            </p:nvCxnSpPr>
            <p:spPr>
              <a:xfrm>
                <a:off x="3643306" y="2859084"/>
                <a:ext cx="21431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Овал 42"/>
              <p:cNvSpPr/>
              <p:nvPr/>
            </p:nvSpPr>
            <p:spPr>
              <a:xfrm flipV="1">
                <a:off x="3856032" y="2786058"/>
                <a:ext cx="142876" cy="142876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88" name="Группа 47"/>
          <p:cNvGrpSpPr>
            <a:grpSpLocks/>
          </p:cNvGrpSpPr>
          <p:nvPr/>
        </p:nvGrpSpPr>
        <p:grpSpPr bwMode="auto">
          <a:xfrm>
            <a:off x="3214688" y="980727"/>
            <a:ext cx="3143250" cy="2221261"/>
            <a:chOff x="2357422" y="2565287"/>
            <a:chExt cx="3143272" cy="2221035"/>
          </a:xfrm>
        </p:grpSpPr>
        <p:grpSp>
          <p:nvGrpSpPr>
            <p:cNvPr id="16420" name="Группа 11"/>
            <p:cNvGrpSpPr>
              <a:grpSpLocks/>
            </p:cNvGrpSpPr>
            <p:nvPr/>
          </p:nvGrpSpPr>
          <p:grpSpPr bwMode="auto">
            <a:xfrm>
              <a:off x="2357422" y="3857628"/>
              <a:ext cx="1143008" cy="428628"/>
              <a:chOff x="2571736" y="2571744"/>
              <a:chExt cx="1143008" cy="428628"/>
            </a:xfrm>
          </p:grpSpPr>
          <p:sp>
            <p:nvSpPr>
              <p:cNvPr id="4" name="Овал 3"/>
              <p:cNvSpPr/>
              <p:nvPr/>
            </p:nvSpPr>
            <p:spPr>
              <a:xfrm>
                <a:off x="2928925" y="2571845"/>
                <a:ext cx="428628" cy="428581"/>
              </a:xfrm>
              <a:prstGeom prst="ellipse">
                <a:avLst/>
              </a:prstGeom>
              <a:solidFill>
                <a:srgbClr val="703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16441" name="Группа 7"/>
              <p:cNvGrpSpPr>
                <a:grpSpLocks/>
              </p:cNvGrpSpPr>
              <p:nvPr/>
            </p:nvGrpSpPr>
            <p:grpSpPr bwMode="auto"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6" name="Прямая соединительная линия 5"/>
                <p:cNvCxnSpPr/>
                <p:nvPr/>
              </p:nvCxnSpPr>
              <p:spPr>
                <a:xfrm>
                  <a:off x="3643306" y="2857573"/>
                  <a:ext cx="214314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" name="Овал 6"/>
                <p:cNvSpPr/>
                <p:nvPr/>
              </p:nvSpPr>
              <p:spPr>
                <a:xfrm flipV="1">
                  <a:off x="3857620" y="2786143"/>
                  <a:ext cx="142876" cy="142860"/>
                </a:xfrm>
                <a:prstGeom prst="ellipse">
                  <a:avLst/>
                </a:prstGeom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42" name="Группа 8"/>
              <p:cNvGrpSpPr>
                <a:grpSpLocks/>
              </p:cNvGrpSpPr>
              <p:nvPr/>
            </p:nvGrpSpPr>
            <p:grpSpPr bwMode="auto"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0" name="Прямая соединительная линия 9"/>
                <p:cNvCxnSpPr/>
                <p:nvPr/>
              </p:nvCxnSpPr>
              <p:spPr>
                <a:xfrm>
                  <a:off x="3643307" y="2859006"/>
                  <a:ext cx="214313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" name="Овал 10"/>
                <p:cNvSpPr/>
                <p:nvPr/>
              </p:nvSpPr>
              <p:spPr>
                <a:xfrm flipV="1">
                  <a:off x="3856033" y="2785989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421" name="Группа 12"/>
            <p:cNvGrpSpPr>
              <a:grpSpLocks/>
            </p:cNvGrpSpPr>
            <p:nvPr/>
          </p:nvGrpSpPr>
          <p:grpSpPr bwMode="auto">
            <a:xfrm>
              <a:off x="3357554" y="3857628"/>
              <a:ext cx="1143008" cy="428628"/>
              <a:chOff x="2571736" y="2571744"/>
              <a:chExt cx="1143008" cy="428628"/>
            </a:xfrm>
          </p:grpSpPr>
          <p:sp>
            <p:nvSpPr>
              <p:cNvPr id="14" name="Овал 13"/>
              <p:cNvSpPr/>
              <p:nvPr/>
            </p:nvSpPr>
            <p:spPr>
              <a:xfrm>
                <a:off x="2928925" y="2571845"/>
                <a:ext cx="428628" cy="428581"/>
              </a:xfrm>
              <a:prstGeom prst="ellipse">
                <a:avLst/>
              </a:prstGeom>
              <a:solidFill>
                <a:srgbClr val="703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grpSp>
            <p:nvGrpSpPr>
              <p:cNvPr id="16434" name="Группа 14"/>
              <p:cNvGrpSpPr>
                <a:grpSpLocks/>
              </p:cNvGrpSpPr>
              <p:nvPr/>
            </p:nvGrpSpPr>
            <p:grpSpPr bwMode="auto"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9" name="Прямая соединительная линия 18"/>
                <p:cNvCxnSpPr/>
                <p:nvPr/>
              </p:nvCxnSpPr>
              <p:spPr>
                <a:xfrm>
                  <a:off x="3643305" y="2857573"/>
                  <a:ext cx="214314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0" name="Овал 19"/>
                <p:cNvSpPr/>
                <p:nvPr/>
              </p:nvSpPr>
              <p:spPr>
                <a:xfrm flipV="1">
                  <a:off x="3857619" y="2786143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35" name="Группа 15"/>
              <p:cNvGrpSpPr>
                <a:grpSpLocks/>
              </p:cNvGrpSpPr>
              <p:nvPr/>
            </p:nvGrpSpPr>
            <p:grpSpPr bwMode="auto"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17" name="Прямая соединительная линия 16"/>
                <p:cNvCxnSpPr/>
                <p:nvPr/>
              </p:nvCxnSpPr>
              <p:spPr>
                <a:xfrm>
                  <a:off x="3643307" y="2859006"/>
                  <a:ext cx="214313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" name="Овал 17"/>
                <p:cNvSpPr/>
                <p:nvPr/>
              </p:nvSpPr>
              <p:spPr>
                <a:xfrm flipV="1">
                  <a:off x="3856033" y="2785989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422" name="Группа 20"/>
            <p:cNvGrpSpPr>
              <a:grpSpLocks/>
            </p:cNvGrpSpPr>
            <p:nvPr/>
          </p:nvGrpSpPr>
          <p:grpSpPr bwMode="auto">
            <a:xfrm>
              <a:off x="4357686" y="3857628"/>
              <a:ext cx="1143008" cy="428628"/>
              <a:chOff x="2571736" y="2571744"/>
              <a:chExt cx="1143008" cy="428628"/>
            </a:xfrm>
          </p:grpSpPr>
          <p:sp>
            <p:nvSpPr>
              <p:cNvPr id="22" name="Овал 21"/>
              <p:cNvSpPr/>
              <p:nvPr/>
            </p:nvSpPr>
            <p:spPr>
              <a:xfrm>
                <a:off x="2928925" y="2571845"/>
                <a:ext cx="428628" cy="428581"/>
              </a:xfrm>
              <a:prstGeom prst="ellipse">
                <a:avLst/>
              </a:prstGeom>
              <a:solidFill>
                <a:srgbClr val="703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grpSp>
            <p:nvGrpSpPr>
              <p:cNvPr id="16427" name="Группа 22"/>
              <p:cNvGrpSpPr>
                <a:grpSpLocks/>
              </p:cNvGrpSpPr>
              <p:nvPr/>
            </p:nvGrpSpPr>
            <p:grpSpPr bwMode="auto">
              <a:xfrm>
                <a:off x="3357554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7" name="Прямая соединительная линия 26"/>
                <p:cNvCxnSpPr/>
                <p:nvPr/>
              </p:nvCxnSpPr>
              <p:spPr>
                <a:xfrm>
                  <a:off x="3643305" y="2857573"/>
                  <a:ext cx="214314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8" name="Овал 27"/>
                <p:cNvSpPr/>
                <p:nvPr/>
              </p:nvSpPr>
              <p:spPr>
                <a:xfrm flipV="1">
                  <a:off x="3857619" y="2786143"/>
                  <a:ext cx="142876" cy="142860"/>
                </a:xfrm>
                <a:prstGeom prst="ellipse">
                  <a:avLst/>
                </a:prstGeom>
                <a:solidFill>
                  <a:srgbClr val="00206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28" name="Группа 23"/>
              <p:cNvGrpSpPr>
                <a:grpSpLocks/>
              </p:cNvGrpSpPr>
              <p:nvPr/>
            </p:nvGrpSpPr>
            <p:grpSpPr bwMode="auto">
              <a:xfrm rot="10800000">
                <a:off x="2571736" y="2714620"/>
                <a:ext cx="357190" cy="142876"/>
                <a:chOff x="3643306" y="2786058"/>
                <a:chExt cx="357190" cy="142876"/>
              </a:xfrm>
            </p:grpSpPr>
            <p:cxnSp>
              <p:nvCxnSpPr>
                <p:cNvPr id="25" name="Прямая соединительная линия 24"/>
                <p:cNvCxnSpPr/>
                <p:nvPr/>
              </p:nvCxnSpPr>
              <p:spPr>
                <a:xfrm>
                  <a:off x="3643307" y="2859006"/>
                  <a:ext cx="214313" cy="15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6" name="Овал 25"/>
                <p:cNvSpPr/>
                <p:nvPr/>
              </p:nvSpPr>
              <p:spPr>
                <a:xfrm flipV="1">
                  <a:off x="3856033" y="2785989"/>
                  <a:ext cx="142876" cy="14286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Овал 28"/>
            <p:cNvSpPr/>
            <p:nvPr/>
          </p:nvSpPr>
          <p:spPr>
            <a:xfrm>
              <a:off x="2571735" y="3286287"/>
              <a:ext cx="2714644" cy="15000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24" name="TextBox 45"/>
            <p:cNvSpPr txBox="1">
              <a:spLocks noChangeArrowheads="1"/>
            </p:cNvSpPr>
            <p:nvPr/>
          </p:nvSpPr>
          <p:spPr bwMode="auto">
            <a:xfrm>
              <a:off x="3185809" y="3392786"/>
              <a:ext cx="15716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Подсистемы</a:t>
              </a:r>
            </a:p>
          </p:txBody>
        </p:sp>
        <p:sp>
          <p:nvSpPr>
            <p:cNvPr id="16425" name="TextBox 63"/>
            <p:cNvSpPr txBox="1">
              <a:spLocks noChangeArrowheads="1"/>
            </p:cNvSpPr>
            <p:nvPr/>
          </p:nvSpPr>
          <p:spPr bwMode="auto">
            <a:xfrm>
              <a:off x="3355282" y="2565287"/>
              <a:ext cx="1133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Система</a:t>
              </a:r>
            </a:p>
          </p:txBody>
        </p:sp>
      </p:grpSp>
      <p:grpSp>
        <p:nvGrpSpPr>
          <p:cNvPr id="16389" name="Группа 48"/>
          <p:cNvGrpSpPr>
            <a:grpSpLocks/>
          </p:cNvGrpSpPr>
          <p:nvPr/>
        </p:nvGrpSpPr>
        <p:grpSpPr bwMode="auto">
          <a:xfrm>
            <a:off x="773832" y="2273300"/>
            <a:ext cx="2286000" cy="428625"/>
            <a:chOff x="5429256" y="2428868"/>
            <a:chExt cx="2286016" cy="428628"/>
          </a:xfrm>
        </p:grpSpPr>
        <p:sp>
          <p:nvSpPr>
            <p:cNvPr id="50" name="Овал 49"/>
            <p:cNvSpPr/>
            <p:nvPr/>
          </p:nvSpPr>
          <p:spPr>
            <a:xfrm>
              <a:off x="5786447" y="2428868"/>
              <a:ext cx="1571636" cy="428628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Система </a:t>
              </a:r>
            </a:p>
          </p:txBody>
        </p:sp>
        <p:grpSp>
          <p:nvGrpSpPr>
            <p:cNvPr id="16414" name="Группа 50"/>
            <p:cNvGrpSpPr>
              <a:grpSpLocks/>
            </p:cNvGrpSpPr>
            <p:nvPr/>
          </p:nvGrpSpPr>
          <p:grpSpPr bwMode="auto">
            <a:xfrm>
              <a:off x="7358082" y="2571744"/>
              <a:ext cx="357190" cy="142876"/>
              <a:chOff x="3643306" y="2786058"/>
              <a:chExt cx="357190" cy="142876"/>
            </a:xfrm>
          </p:grpSpPr>
          <p:cxnSp>
            <p:nvCxnSpPr>
              <p:cNvPr id="55" name="Прямая соединительная линия 54"/>
              <p:cNvCxnSpPr/>
              <p:nvPr/>
            </p:nvCxnSpPr>
            <p:spPr>
              <a:xfrm>
                <a:off x="3643306" y="2857497"/>
                <a:ext cx="2143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6" name="Овал 55"/>
              <p:cNvSpPr/>
              <p:nvPr/>
            </p:nvSpPr>
            <p:spPr>
              <a:xfrm flipV="1">
                <a:off x="3857619" y="2786058"/>
                <a:ext cx="142876" cy="142876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415" name="Группа 51"/>
            <p:cNvGrpSpPr>
              <a:grpSpLocks/>
            </p:cNvGrpSpPr>
            <p:nvPr/>
          </p:nvGrpSpPr>
          <p:grpSpPr bwMode="auto">
            <a:xfrm rot="10800000">
              <a:off x="5429256" y="2571744"/>
              <a:ext cx="357190" cy="142876"/>
              <a:chOff x="3643306" y="2786058"/>
              <a:chExt cx="357190" cy="142876"/>
            </a:xfrm>
          </p:grpSpPr>
          <p:cxnSp>
            <p:nvCxnSpPr>
              <p:cNvPr id="53" name="Прямая соединительная линия 52"/>
              <p:cNvCxnSpPr/>
              <p:nvPr/>
            </p:nvCxnSpPr>
            <p:spPr>
              <a:xfrm>
                <a:off x="3643306" y="2859084"/>
                <a:ext cx="21431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4" name="Овал 53"/>
              <p:cNvSpPr/>
              <p:nvPr/>
            </p:nvSpPr>
            <p:spPr>
              <a:xfrm flipV="1">
                <a:off x="3856032" y="2786058"/>
                <a:ext cx="142876" cy="142876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" name="Овал 56"/>
          <p:cNvSpPr/>
          <p:nvPr/>
        </p:nvSpPr>
        <p:spPr>
          <a:xfrm>
            <a:off x="2571750" y="881063"/>
            <a:ext cx="4286250" cy="321468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93" name="Номер слайда 2"/>
          <p:cNvSpPr txBox="1">
            <a:spLocks/>
          </p:cNvSpPr>
          <p:nvPr/>
        </p:nvSpPr>
        <p:spPr bwMode="auto">
          <a:xfrm>
            <a:off x="8467725" y="6448425"/>
            <a:ext cx="5715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B02491-9554-4017-ACA2-F4DF7FF08038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ru-RU" alt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20236" y="73143"/>
            <a:ext cx="1404938" cy="3603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Система</a:t>
            </a:r>
          </a:p>
        </p:txBody>
      </p:sp>
      <p:sp>
        <p:nvSpPr>
          <p:cNvPr id="16397" name="TextBox 68"/>
          <p:cNvSpPr txBox="1">
            <a:spLocks noChangeArrowheads="1"/>
          </p:cNvSpPr>
          <p:nvPr/>
        </p:nvSpPr>
        <p:spPr bwMode="auto">
          <a:xfrm>
            <a:off x="4093368" y="411725"/>
            <a:ext cx="1571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Надсистема</a:t>
            </a:r>
          </a:p>
        </p:txBody>
      </p:sp>
      <p:grpSp>
        <p:nvGrpSpPr>
          <p:cNvPr id="16398" name="Группа 69"/>
          <p:cNvGrpSpPr>
            <a:grpSpLocks/>
          </p:cNvGrpSpPr>
          <p:nvPr/>
        </p:nvGrpSpPr>
        <p:grpSpPr bwMode="auto">
          <a:xfrm>
            <a:off x="2415200" y="3657600"/>
            <a:ext cx="952500" cy="876300"/>
            <a:chOff x="2221319" y="962218"/>
            <a:chExt cx="952135" cy="876491"/>
          </a:xfrm>
        </p:grpSpPr>
        <p:sp>
          <p:nvSpPr>
            <p:cNvPr id="16403" name="Oval 88"/>
            <p:cNvSpPr>
              <a:spLocks noChangeArrowheads="1"/>
            </p:cNvSpPr>
            <p:nvPr/>
          </p:nvSpPr>
          <p:spPr bwMode="auto">
            <a:xfrm>
              <a:off x="2532535" y="962218"/>
              <a:ext cx="163054" cy="143154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404" name="Line 89"/>
            <p:cNvSpPr>
              <a:spLocks noChangeShapeType="1"/>
            </p:cNvSpPr>
            <p:nvPr/>
          </p:nvSpPr>
          <p:spPr bwMode="auto">
            <a:xfrm>
              <a:off x="2614063" y="1105372"/>
              <a:ext cx="0" cy="21394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5" name="Line 90"/>
            <p:cNvSpPr>
              <a:spLocks noChangeShapeType="1"/>
            </p:cNvSpPr>
            <p:nvPr/>
          </p:nvSpPr>
          <p:spPr bwMode="auto">
            <a:xfrm flipH="1">
              <a:off x="2532535" y="1319316"/>
              <a:ext cx="81527" cy="21394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6" name="Line 91"/>
            <p:cNvSpPr>
              <a:spLocks noChangeShapeType="1"/>
            </p:cNvSpPr>
            <p:nvPr/>
          </p:nvSpPr>
          <p:spPr bwMode="auto">
            <a:xfrm>
              <a:off x="2451904" y="1176949"/>
              <a:ext cx="32431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7" name="Line 92"/>
            <p:cNvSpPr>
              <a:spLocks noChangeShapeType="1"/>
            </p:cNvSpPr>
            <p:nvPr/>
          </p:nvSpPr>
          <p:spPr bwMode="auto">
            <a:xfrm>
              <a:off x="2614063" y="1319316"/>
              <a:ext cx="81527" cy="21394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8" name="Text Box 93"/>
            <p:cNvSpPr txBox="1">
              <a:spLocks noChangeArrowheads="1"/>
            </p:cNvSpPr>
            <p:nvPr/>
          </p:nvSpPr>
          <p:spPr bwMode="auto">
            <a:xfrm>
              <a:off x="2221319" y="1500155"/>
              <a:ext cx="9521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Субъект</a:t>
              </a:r>
            </a:p>
          </p:txBody>
        </p:sp>
      </p:grpSp>
      <p:sp>
        <p:nvSpPr>
          <p:cNvPr id="33" name="Пятиугольник 32"/>
          <p:cNvSpPr/>
          <p:nvPr/>
        </p:nvSpPr>
        <p:spPr>
          <a:xfrm>
            <a:off x="1050727" y="3260725"/>
            <a:ext cx="1263650" cy="327025"/>
          </a:xfrm>
          <a:prstGeom prst="homePlate">
            <a:avLst/>
          </a:prstGeom>
          <a:solidFill>
            <a:srgbClr val="00206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Ресурсы</a:t>
            </a:r>
          </a:p>
        </p:txBody>
      </p:sp>
      <p:sp>
        <p:nvSpPr>
          <p:cNvPr id="81" name="Пятиугольник 80"/>
          <p:cNvSpPr/>
          <p:nvPr/>
        </p:nvSpPr>
        <p:spPr>
          <a:xfrm>
            <a:off x="4211636" y="3338635"/>
            <a:ext cx="1335087" cy="328613"/>
          </a:xfrm>
          <a:prstGeom prst="homePlate">
            <a:avLst/>
          </a:prstGeom>
          <a:solidFill>
            <a:srgbClr val="00206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Процессы</a:t>
            </a:r>
          </a:p>
        </p:txBody>
      </p:sp>
      <p:sp>
        <p:nvSpPr>
          <p:cNvPr id="82" name="Пятиугольник 81"/>
          <p:cNvSpPr/>
          <p:nvPr/>
        </p:nvSpPr>
        <p:spPr>
          <a:xfrm>
            <a:off x="6965926" y="3246367"/>
            <a:ext cx="1335087" cy="327025"/>
          </a:xfrm>
          <a:prstGeom prst="homePlate">
            <a:avLst/>
          </a:prstGeom>
          <a:solidFill>
            <a:srgbClr val="00206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Продукты</a:t>
            </a:r>
          </a:p>
        </p:txBody>
      </p:sp>
      <p:sp>
        <p:nvSpPr>
          <p:cNvPr id="16402" name="Прямоугольник 78"/>
          <p:cNvSpPr>
            <a:spLocks noChangeArrowheads="1"/>
          </p:cNvSpPr>
          <p:nvPr/>
        </p:nvSpPr>
        <p:spPr bwMode="auto">
          <a:xfrm>
            <a:off x="153253" y="4554843"/>
            <a:ext cx="898586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Система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связь сущностей как целое</a:t>
            </a:r>
            <a:endParaRPr kumimoji="0" lang="en-US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Понятие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-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логический образ, отражающий общие, существенные моменты явлений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Субъект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сущность  как  носитель  поведения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Уровень доступа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– возможность субъекта воздействовать на объект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Объект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предмет приложения поведения субъекта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Интерфейс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- элемент системы обеспечивающий взаимодействие её элементов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1507733" y="3864689"/>
            <a:ext cx="884598" cy="661461"/>
            <a:chOff x="908051" y="3872284"/>
            <a:chExt cx="952498" cy="661461"/>
          </a:xfrm>
        </p:grpSpPr>
        <p:sp>
          <p:nvSpPr>
            <p:cNvPr id="76" name="Text Box 93"/>
            <p:cNvSpPr txBox="1">
              <a:spLocks noChangeArrowheads="1"/>
            </p:cNvSpPr>
            <p:nvPr/>
          </p:nvSpPr>
          <p:spPr bwMode="auto">
            <a:xfrm>
              <a:off x="908051" y="4195191"/>
              <a:ext cx="9524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Объект</a:t>
              </a:r>
            </a:p>
          </p:txBody>
        </p:sp>
        <p:sp>
          <p:nvSpPr>
            <p:cNvPr id="78" name="Скругленный прямоугольник 77"/>
            <p:cNvSpPr/>
            <p:nvPr/>
          </p:nvSpPr>
          <p:spPr>
            <a:xfrm>
              <a:off x="1206499" y="3872284"/>
              <a:ext cx="355601" cy="302458"/>
            </a:xfrm>
            <a:prstGeom prst="roundRect">
              <a:avLst/>
            </a:prstGeom>
            <a:solidFill>
              <a:srgbClr val="0020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6220419" y="3987571"/>
            <a:ext cx="2716660" cy="400050"/>
            <a:chOff x="6041292" y="3987571"/>
            <a:chExt cx="2716660" cy="400050"/>
          </a:xfrm>
        </p:grpSpPr>
        <p:sp>
          <p:nvSpPr>
            <p:cNvPr id="16410" name="TextBox 61"/>
            <p:cNvSpPr txBox="1">
              <a:spLocks noChangeArrowheads="1"/>
            </p:cNvSpPr>
            <p:nvPr/>
          </p:nvSpPr>
          <p:spPr bwMode="auto">
            <a:xfrm>
              <a:off x="6396891" y="3987571"/>
              <a:ext cx="236106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Интерфейс системы</a:t>
              </a:r>
            </a:p>
          </p:txBody>
        </p:sp>
        <p:grpSp>
          <p:nvGrpSpPr>
            <p:cNvPr id="12" name="Группа 11"/>
            <p:cNvGrpSpPr/>
            <p:nvPr/>
          </p:nvGrpSpPr>
          <p:grpSpPr>
            <a:xfrm>
              <a:off x="6041292" y="4111555"/>
              <a:ext cx="355599" cy="142875"/>
              <a:chOff x="6394082" y="3925451"/>
              <a:chExt cx="355599" cy="142875"/>
            </a:xfrm>
          </p:grpSpPr>
          <p:cxnSp>
            <p:nvCxnSpPr>
              <p:cNvPr id="85" name="Прямая соединительная линия 84"/>
              <p:cNvCxnSpPr/>
              <p:nvPr/>
            </p:nvCxnSpPr>
            <p:spPr bwMode="auto">
              <a:xfrm rot="10800000">
                <a:off x="6535369" y="3993714"/>
                <a:ext cx="214312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Овал 85"/>
              <p:cNvSpPr/>
              <p:nvPr/>
            </p:nvSpPr>
            <p:spPr bwMode="auto">
              <a:xfrm rot="10800000" flipV="1">
                <a:off x="6394082" y="3925451"/>
                <a:ext cx="142875" cy="142875"/>
              </a:xfrm>
              <a:prstGeom prst="ellipse">
                <a:avLst/>
              </a:prstGeom>
              <a:solidFill>
                <a:srgbClr val="00206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TextBox 64"/>
          <p:cNvSpPr txBox="1">
            <a:spLocks noChangeArrowheads="1"/>
          </p:cNvSpPr>
          <p:nvPr/>
        </p:nvSpPr>
        <p:spPr bwMode="auto">
          <a:xfrm>
            <a:off x="79774" y="403821"/>
            <a:ext cx="298005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Уровни доступа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Зона  контроля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Зона влияния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Зона оценки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Нет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61643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4288" y="-6350"/>
            <a:ext cx="1778001" cy="404813"/>
          </a:xfrm>
        </p:spPr>
        <p:txBody>
          <a:bodyPr/>
          <a:lstStyle/>
          <a:p>
            <a:pPr algn="l"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</a:rPr>
              <a:t>Модель</a:t>
            </a:r>
            <a:endParaRPr lang="ru-RU" sz="2400" cap="none" dirty="0">
              <a:solidFill>
                <a:srgbClr val="FFFF00"/>
              </a:solidFill>
            </a:endParaRPr>
          </a:p>
        </p:txBody>
      </p:sp>
      <p:sp>
        <p:nvSpPr>
          <p:cNvPr id="19459" name="Номер слайда 2"/>
          <p:cNvSpPr txBox="1">
            <a:spLocks/>
          </p:cNvSpPr>
          <p:nvPr/>
        </p:nvSpPr>
        <p:spPr bwMode="auto">
          <a:xfrm>
            <a:off x="8172450" y="6372225"/>
            <a:ext cx="8905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11BB8B1-721D-4811-9B2F-55CA2E84C114}" type="slidenum">
              <a:rPr lang="ru-RU" altLang="ru-RU" sz="2800" b="1">
                <a:solidFill>
                  <a:srgbClr val="FFFF00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49</a:t>
            </a:fld>
            <a:endParaRPr lang="ru-RU" altLang="ru-RU" sz="2800" b="1" dirty="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19460" name="Прямоугольник 3"/>
          <p:cNvSpPr>
            <a:spLocks noChangeArrowheads="1"/>
          </p:cNvSpPr>
          <p:nvPr/>
        </p:nvSpPr>
        <p:spPr bwMode="auto">
          <a:xfrm>
            <a:off x="1258888" y="4627563"/>
            <a:ext cx="3600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i="1" dirty="0">
                <a:solidFill>
                  <a:srgbClr val="FFFFFF"/>
                </a:solidFill>
                <a:cs typeface="Arial" charset="0"/>
              </a:rPr>
              <a:t>ЭУ -экспериментальная установка. </a:t>
            </a:r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9981"/>
            <a:ext cx="4679950" cy="400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Прямоугольник 4"/>
          <p:cNvSpPr>
            <a:spLocks noChangeArrowheads="1"/>
          </p:cNvSpPr>
          <p:nvPr/>
        </p:nvSpPr>
        <p:spPr bwMode="auto">
          <a:xfrm>
            <a:off x="38124" y="4983024"/>
            <a:ext cx="9144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Условия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 применимости модели: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 1)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Аналогии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 :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 между моделью и оригиналом имеется отношение сходства</a:t>
            </a:r>
            <a:r>
              <a:rPr lang="en-US" altLang="ru-RU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(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Какие?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 2)  </a:t>
            </a: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Репрезентации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: модель является заместителем изучаемого объекта  (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В чем?)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3) 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Экстраполяции</a:t>
            </a: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: </a:t>
            </a: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изучение модели позволяет получить информацию об оригинале 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Как?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ru-RU" altLang="ru-RU" b="1" dirty="0">
              <a:solidFill>
                <a:srgbClr val="FFFF00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u-RU" altLang="ru-RU" b="1" dirty="0">
                <a:solidFill>
                  <a:srgbClr val="FFFF00"/>
                </a:solidFill>
                <a:cs typeface="Arial" charset="0"/>
              </a:rPr>
              <a:t>Модель</a:t>
            </a:r>
            <a:r>
              <a:rPr lang="ru-RU" altLang="ru-RU" dirty="0">
                <a:solidFill>
                  <a:srgbClr val="FFFF00"/>
                </a:solidFill>
                <a:cs typeface="Arial" charset="0"/>
              </a:rPr>
              <a:t> - </a:t>
            </a:r>
            <a:r>
              <a:rPr lang="ru-RU" altLang="ru-RU" b="1" dirty="0">
                <a:cs typeface="Arial" charset="0"/>
              </a:rPr>
              <a:t>система, используемая для получения информации о другой системе</a:t>
            </a:r>
          </a:p>
        </p:txBody>
      </p:sp>
      <p:sp>
        <p:nvSpPr>
          <p:cNvPr id="19463" name="Прямоугольник 5"/>
          <p:cNvSpPr>
            <a:spLocks noChangeArrowheads="1"/>
          </p:cNvSpPr>
          <p:nvPr/>
        </p:nvSpPr>
        <p:spPr bwMode="auto">
          <a:xfrm>
            <a:off x="5005363" y="2594292"/>
            <a:ext cx="376713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cs typeface="Arial" charset="0"/>
              </a:rPr>
              <a:t>Модель должна быть не только сходна с оригиналом, но и должна отличаться от него. Отличие и дает возможность «обойти» препятствия, имеющиеся при изучении оригинала.</a:t>
            </a:r>
          </a:p>
        </p:txBody>
      </p:sp>
      <p:sp>
        <p:nvSpPr>
          <p:cNvPr id="19464" name="Прямоугольник 10"/>
          <p:cNvSpPr>
            <a:spLocks noChangeArrowheads="1"/>
          </p:cNvSpPr>
          <p:nvPr/>
        </p:nvSpPr>
        <p:spPr bwMode="auto">
          <a:xfrm>
            <a:off x="4779905" y="1311365"/>
            <a:ext cx="248625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FFFFFF"/>
                </a:solidFill>
                <a:cs typeface="Arial" charset="0"/>
              </a:rPr>
              <a:t>Ильин Виктор Васильевич  «Философия в схемах и комментариях»</a:t>
            </a:r>
            <a:endParaRPr lang="ru-RU" altLang="ru-RU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6056" y="436510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Информационные технологии  позволяют построить </a:t>
            </a:r>
            <a:r>
              <a:rPr lang="ru-RU" dirty="0">
                <a:solidFill>
                  <a:srgbClr val="FFFF00"/>
                </a:solidFill>
              </a:rPr>
              <a:t>виртуальную модель реальной системы .</a:t>
            </a:r>
            <a:r>
              <a:rPr lang="ru-RU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26" name="Picture 2" descr="http://people-archive.ru/img/cache/person/158051/middle/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16" y="435682"/>
            <a:ext cx="1726888" cy="215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8CA01-E53E-4395-9148-F5AE32DAF435}"/>
              </a:ext>
            </a:extLst>
          </p:cNvPr>
          <p:cNvSpPr txBox="1"/>
          <p:nvPr/>
        </p:nvSpPr>
        <p:spPr>
          <a:xfrm>
            <a:off x="1200229" y="-89599"/>
            <a:ext cx="7159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«Анатомия любой живой системы должна содержать модель среды, в которую система погружена.»</a:t>
            </a:r>
            <a:r>
              <a:rPr lang="ru-RU" dirty="0"/>
              <a:t> (Карл </a:t>
            </a:r>
            <a:r>
              <a:rPr lang="ru-RU" dirty="0" err="1"/>
              <a:t>Фристон</a:t>
            </a:r>
            <a:r>
              <a:rPr lang="ru-RU" dirty="0"/>
              <a:t>, нейробиолог)</a:t>
            </a:r>
          </a:p>
        </p:txBody>
      </p:sp>
    </p:spTree>
    <p:extLst>
      <p:ext uri="{BB962C8B-B14F-4D97-AF65-F5344CB8AC3E}">
        <p14:creationId xmlns:p14="http://schemas.microsoft.com/office/powerpoint/2010/main" val="894002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Номер слайда 2"/>
          <p:cNvSpPr txBox="1">
            <a:spLocks/>
          </p:cNvSpPr>
          <p:nvPr/>
        </p:nvSpPr>
        <p:spPr>
          <a:xfrm>
            <a:off x="8244408" y="6322653"/>
            <a:ext cx="825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6829" y="-12590"/>
            <a:ext cx="3805091" cy="39635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Расписания на семестр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DCD0B27B-645A-443D-9B70-6A0D983F3796}"/>
              </a:ext>
            </a:extLst>
          </p:cNvPr>
          <p:cNvGrpSpPr/>
          <p:nvPr/>
        </p:nvGrpSpPr>
        <p:grpSpPr>
          <a:xfrm>
            <a:off x="169708" y="383766"/>
            <a:ext cx="8804583" cy="3538441"/>
            <a:chOff x="169708" y="316027"/>
            <a:chExt cx="8804583" cy="353844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E3988AA-F91A-49F8-B171-367FBC7B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708" y="316027"/>
              <a:ext cx="8804583" cy="1450534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597AB893-DE83-4DF2-937E-661CAD45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708" y="1692984"/>
              <a:ext cx="8100392" cy="134491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D7016D8-CF6E-4F89-B5A6-47D74CBD9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17447"/>
            <a:stretch/>
          </p:blipFill>
          <p:spPr>
            <a:xfrm>
              <a:off x="169709" y="3037897"/>
              <a:ext cx="6634540" cy="816571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41675B7-15FF-4D10-9209-1A0B58E41D81}"/>
              </a:ext>
            </a:extLst>
          </p:cNvPr>
          <p:cNvSpPr txBox="1"/>
          <p:nvPr/>
        </p:nvSpPr>
        <p:spPr>
          <a:xfrm>
            <a:off x="9659" y="4476882"/>
            <a:ext cx="9097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F2123">
                    <a:lumMod val="10000"/>
                    <a:lumOff val="9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 курс)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лекционного типа на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осенний семестр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недели 1-2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лекционного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типа на осенний семестр 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недели 3-18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семинарского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типа на осенний семестр 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поток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семинарского типа на осенний семестр 2022/2023 учебного года (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поток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занятий по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элективным дисциплинам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 курс)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промежуточной аттестации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 курс)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Основные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дисциплины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Элективные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дисциплины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FDCC9-AB94-4ADA-B8B0-B6344B17650B}"/>
              </a:ext>
            </a:extLst>
          </p:cNvPr>
          <p:cNvSpPr txBox="1"/>
          <p:nvPr/>
        </p:nvSpPr>
        <p:spPr>
          <a:xfrm>
            <a:off x="971600" y="4014878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Семь расписаний для студентов на один семестр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BCFAAA-A9D0-4E14-B460-7BB248D263E4}"/>
              </a:ext>
            </a:extLst>
          </p:cNvPr>
          <p:cNvSpPr txBox="1"/>
          <p:nvPr/>
        </p:nvSpPr>
        <p:spPr>
          <a:xfrm>
            <a:off x="6334124" y="6017177"/>
            <a:ext cx="2659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Отдельные расписания для преподавателей 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9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08020" y="0"/>
            <a:ext cx="4031162" cy="764704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Схема применения логических инструментов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17"/>
            <a:ext cx="4788024" cy="690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770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294220" y="931734"/>
            <a:ext cx="948663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Группа</a:t>
            </a:r>
          </a:p>
        </p:txBody>
      </p:sp>
      <p:cxnSp>
        <p:nvCxnSpPr>
          <p:cNvPr id="19" name="Shape 18"/>
          <p:cNvCxnSpPr>
            <a:cxnSpLocks/>
            <a:stCxn id="67" idx="0"/>
            <a:endCxn id="13" idx="2"/>
          </p:cNvCxnSpPr>
          <p:nvPr/>
        </p:nvCxnSpPr>
        <p:spPr>
          <a:xfrm rot="16200000" flipV="1">
            <a:off x="4425887" y="1703027"/>
            <a:ext cx="688042" cy="2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/>
          <p:cNvSpPr/>
          <p:nvPr/>
        </p:nvSpPr>
        <p:spPr>
          <a:xfrm>
            <a:off x="2414663" y="3625906"/>
            <a:ext cx="1839823" cy="44050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Преподаватель</a:t>
            </a:r>
          </a:p>
        </p:txBody>
      </p:sp>
      <p:cxnSp>
        <p:nvCxnSpPr>
          <p:cNvPr id="31" name="Shape 18"/>
          <p:cNvCxnSpPr>
            <a:cxnSpLocks/>
            <a:stCxn id="42" idx="0"/>
          </p:cNvCxnSpPr>
          <p:nvPr/>
        </p:nvCxnSpPr>
        <p:spPr>
          <a:xfrm rot="5400000" flipH="1" flipV="1">
            <a:off x="3491735" y="2349090"/>
            <a:ext cx="1119656" cy="14339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Скругленный прямоугольник 64"/>
          <p:cNvSpPr/>
          <p:nvPr/>
        </p:nvSpPr>
        <p:spPr>
          <a:xfrm>
            <a:off x="7381955" y="3046991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Аудитория</a:t>
            </a: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1931254" y="2053397"/>
            <a:ext cx="13864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Расписание</a:t>
            </a:r>
          </a:p>
        </p:txBody>
      </p:sp>
      <p:cxnSp>
        <p:nvCxnSpPr>
          <p:cNvPr id="54" name="Shape 18"/>
          <p:cNvCxnSpPr>
            <a:cxnSpLocks/>
            <a:stCxn id="67" idx="3"/>
            <a:endCxn id="65" idx="1"/>
          </p:cNvCxnSpPr>
          <p:nvPr/>
        </p:nvCxnSpPr>
        <p:spPr>
          <a:xfrm>
            <a:off x="5313084" y="2262718"/>
            <a:ext cx="2068871" cy="9985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hape 18"/>
          <p:cNvCxnSpPr>
            <a:cxnSpLocks/>
            <a:stCxn id="67" idx="3"/>
            <a:endCxn id="98" idx="1"/>
          </p:cNvCxnSpPr>
          <p:nvPr/>
        </p:nvCxnSpPr>
        <p:spPr>
          <a:xfrm flipV="1">
            <a:off x="5313084" y="1244892"/>
            <a:ext cx="2036821" cy="10178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143157" y="3229051"/>
            <a:ext cx="10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много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92169" y="184409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48844" y="189295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5178413" y="3634302"/>
            <a:ext cx="1486494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Дисциплина</a:t>
            </a:r>
          </a:p>
        </p:txBody>
      </p:sp>
      <p:cxnSp>
        <p:nvCxnSpPr>
          <p:cNvPr id="110" name="Shape 18"/>
          <p:cNvCxnSpPr>
            <a:cxnSpLocks/>
            <a:stCxn id="67" idx="2"/>
            <a:endCxn id="77" idx="0"/>
          </p:cNvCxnSpPr>
          <p:nvPr/>
        </p:nvCxnSpPr>
        <p:spPr>
          <a:xfrm rot="16200000" flipH="1">
            <a:off x="4767826" y="2480468"/>
            <a:ext cx="1157270" cy="115039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991314" y="44189"/>
            <a:ext cx="4712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Скругленный прямоугольник 97"/>
          <p:cNvSpPr/>
          <p:nvPr/>
        </p:nvSpPr>
        <p:spPr>
          <a:xfrm>
            <a:off x="7349905" y="1030578"/>
            <a:ext cx="8547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Пара</a:t>
            </a:r>
          </a:p>
        </p:txBody>
      </p:sp>
      <p:cxnSp>
        <p:nvCxnSpPr>
          <p:cNvPr id="116" name="Shape 18"/>
          <p:cNvCxnSpPr>
            <a:cxnSpLocks/>
            <a:stCxn id="67" idx="1"/>
            <a:endCxn id="39" idx="3"/>
          </p:cNvCxnSpPr>
          <p:nvPr/>
        </p:nvCxnSpPr>
        <p:spPr>
          <a:xfrm rot="10800000" flipV="1">
            <a:off x="3317734" y="2262717"/>
            <a:ext cx="911708" cy="49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232" y="-88154"/>
            <a:ext cx="2928662" cy="500020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Диаграмма классов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80F8F-74B0-4827-8099-F04BC3FFD798}"/>
              </a:ext>
            </a:extLst>
          </p:cNvPr>
          <p:cNvSpPr txBox="1"/>
          <p:nvPr/>
        </p:nvSpPr>
        <p:spPr>
          <a:xfrm>
            <a:off x="2596801" y="1708076"/>
            <a:ext cx="8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776CB-1710-4F73-B818-1112F4FA7C8D}"/>
              </a:ext>
            </a:extLst>
          </p:cNvPr>
          <p:cNvSpPr txBox="1"/>
          <p:nvPr/>
        </p:nvSpPr>
        <p:spPr>
          <a:xfrm>
            <a:off x="4376700" y="1691001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2362-A2F5-495B-94F7-A8371C2B75FD}"/>
              </a:ext>
            </a:extLst>
          </p:cNvPr>
          <p:cNvSpPr txBox="1"/>
          <p:nvPr/>
        </p:nvSpPr>
        <p:spPr>
          <a:xfrm>
            <a:off x="4276001" y="1354500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F1D813-6928-4A1A-93BF-DCA3112B30F5}"/>
              </a:ext>
            </a:extLst>
          </p:cNvPr>
          <p:cNvSpPr txBox="1"/>
          <p:nvPr/>
        </p:nvSpPr>
        <p:spPr>
          <a:xfrm>
            <a:off x="6948264" y="802979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0F841-9FD5-4967-A4B4-7E70E440B296}"/>
              </a:ext>
            </a:extLst>
          </p:cNvPr>
          <p:cNvSpPr txBox="1"/>
          <p:nvPr/>
        </p:nvSpPr>
        <p:spPr>
          <a:xfrm>
            <a:off x="4852065" y="2637989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86C2CC-6A9A-45E4-9FDB-EC06B64124D3}"/>
              </a:ext>
            </a:extLst>
          </p:cNvPr>
          <p:cNvSpPr txBox="1"/>
          <p:nvPr/>
        </p:nvSpPr>
        <p:spPr>
          <a:xfrm>
            <a:off x="6010552" y="325965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906C9A-D313-4818-A907-5504851A61FA}"/>
              </a:ext>
            </a:extLst>
          </p:cNvPr>
          <p:cNvSpPr txBox="1"/>
          <p:nvPr/>
        </p:nvSpPr>
        <p:spPr>
          <a:xfrm>
            <a:off x="4371472" y="263732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1289EF-D43E-4DC3-823D-02F7D5856E22}"/>
              </a:ext>
            </a:extLst>
          </p:cNvPr>
          <p:cNvSpPr txBox="1"/>
          <p:nvPr/>
        </p:nvSpPr>
        <p:spPr>
          <a:xfrm>
            <a:off x="3421447" y="3254835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DBAFF-F55A-4E53-8D93-0CF2E40F3778}"/>
              </a:ext>
            </a:extLst>
          </p:cNvPr>
          <p:cNvSpPr txBox="1"/>
          <p:nvPr/>
        </p:nvSpPr>
        <p:spPr>
          <a:xfrm>
            <a:off x="0" y="4790560"/>
            <a:ext cx="9119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Проверка расписания: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исключение ошибок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минимизация предупреждений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типу занятий (Предупреждение 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по трансферу (Ошибка)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Персонализация расписания (Разовое решение)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Окна в между занятиями (Предупреждение)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Ограничения занятости  ресурсов (Ошибка)</a:t>
            </a:r>
          </a:p>
        </p:txBody>
      </p:sp>
      <p:cxnSp>
        <p:nvCxnSpPr>
          <p:cNvPr id="37" name="Shape 18">
            <a:extLst>
              <a:ext uri="{FF2B5EF4-FFF2-40B4-BE49-F238E27FC236}">
                <a16:creationId xmlns:a16="http://schemas.microsoft.com/office/drawing/2014/main" id="{61E216A2-D8A9-46FB-827D-B8672186177D}"/>
              </a:ext>
            </a:extLst>
          </p:cNvPr>
          <p:cNvCxnSpPr>
            <a:cxnSpLocks/>
            <a:stCxn id="42" idx="3"/>
            <a:endCxn id="77" idx="1"/>
          </p:cNvCxnSpPr>
          <p:nvPr/>
        </p:nvCxnSpPr>
        <p:spPr>
          <a:xfrm>
            <a:off x="4254486" y="3846158"/>
            <a:ext cx="923927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0BABB3-C600-4239-93A9-B6342065F69B}"/>
              </a:ext>
            </a:extLst>
          </p:cNvPr>
          <p:cNvSpPr txBox="1"/>
          <p:nvPr/>
        </p:nvSpPr>
        <p:spPr>
          <a:xfrm>
            <a:off x="4295265" y="3462774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FC8D42-99F2-4980-A88A-A6AA276ECB5C}"/>
              </a:ext>
            </a:extLst>
          </p:cNvPr>
          <p:cNvSpPr txBox="1"/>
          <p:nvPr/>
        </p:nvSpPr>
        <p:spPr>
          <a:xfrm>
            <a:off x="4716016" y="3443258"/>
            <a:ext cx="284098" cy="6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D5613C-8CE2-4708-96CC-55ABD29EB251}"/>
              </a:ext>
            </a:extLst>
          </p:cNvPr>
          <p:cNvSpPr txBox="1"/>
          <p:nvPr/>
        </p:nvSpPr>
        <p:spPr>
          <a:xfrm>
            <a:off x="7201969" y="631430"/>
            <a:ext cx="10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Когда?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062BCA-BFC4-4C61-B657-37CF74DDC185}"/>
              </a:ext>
            </a:extLst>
          </p:cNvPr>
          <p:cNvSpPr txBox="1"/>
          <p:nvPr/>
        </p:nvSpPr>
        <p:spPr>
          <a:xfrm>
            <a:off x="7923777" y="2707307"/>
            <a:ext cx="8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Где?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6A5ED-3F51-42F4-B92F-2A96478C5130}"/>
              </a:ext>
            </a:extLst>
          </p:cNvPr>
          <p:cNvSpPr txBox="1"/>
          <p:nvPr/>
        </p:nvSpPr>
        <p:spPr>
          <a:xfrm>
            <a:off x="360519" y="595391"/>
            <a:ext cx="81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4B34E3-6034-4A74-BF55-652BD480A1B0}"/>
              </a:ext>
            </a:extLst>
          </p:cNvPr>
          <p:cNvSpPr txBox="1"/>
          <p:nvPr/>
        </p:nvSpPr>
        <p:spPr>
          <a:xfrm>
            <a:off x="617336" y="1704343"/>
            <a:ext cx="84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Кто?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BB20AD-2248-4859-B564-51FD371C5A00}"/>
              </a:ext>
            </a:extLst>
          </p:cNvPr>
          <p:cNvSpPr txBox="1"/>
          <p:nvPr/>
        </p:nvSpPr>
        <p:spPr>
          <a:xfrm>
            <a:off x="4146718" y="537868"/>
            <a:ext cx="20588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Год поступления,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Курс,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Нагрузка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2B7D1-0C43-4D92-AE10-EDC7A97017F7}"/>
              </a:ext>
            </a:extLst>
          </p:cNvPr>
          <p:cNvSpPr txBox="1"/>
          <p:nvPr/>
        </p:nvSpPr>
        <p:spPr>
          <a:xfrm>
            <a:off x="6555698" y="1462957"/>
            <a:ext cx="2492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Номер, Неделя,  День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92C56E-2AA8-462C-AE4D-2F6096B5D08F}"/>
              </a:ext>
            </a:extLst>
          </p:cNvPr>
          <p:cNvSpPr txBox="1"/>
          <p:nvPr/>
        </p:nvSpPr>
        <p:spPr>
          <a:xfrm>
            <a:off x="7394584" y="3449636"/>
            <a:ext cx="129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Корпус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491D00-3079-4A10-A605-37C52465240B}"/>
              </a:ext>
            </a:extLst>
          </p:cNvPr>
          <p:cNvSpPr txBox="1"/>
          <p:nvPr/>
        </p:nvSpPr>
        <p:spPr>
          <a:xfrm>
            <a:off x="5125124" y="4013076"/>
            <a:ext cx="158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Имя, Нагрузка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14A192-35E3-453C-9203-809C83DAE646}"/>
              </a:ext>
            </a:extLst>
          </p:cNvPr>
          <p:cNvSpPr txBox="1"/>
          <p:nvPr/>
        </p:nvSpPr>
        <p:spPr>
          <a:xfrm>
            <a:off x="2337472" y="4062930"/>
            <a:ext cx="1821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Имя, Нагрузка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D85DA-D043-4943-9718-BB472302EE6D}"/>
              </a:ext>
            </a:extLst>
          </p:cNvPr>
          <p:cNvSpPr txBox="1"/>
          <p:nvPr/>
        </p:nvSpPr>
        <p:spPr>
          <a:xfrm>
            <a:off x="1711417" y="2436550"/>
            <a:ext cx="235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Номер,  Год, Семестр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42DA4A-3DE4-431D-A823-944D51870649}"/>
              </a:ext>
            </a:extLst>
          </p:cNvPr>
          <p:cNvSpPr txBox="1"/>
          <p:nvPr/>
        </p:nvSpPr>
        <p:spPr>
          <a:xfrm>
            <a:off x="3503000" y="3228076"/>
            <a:ext cx="8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один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0FFC6-B8FE-4D8C-A714-53BCC8F7159E}"/>
              </a:ext>
            </a:extLst>
          </p:cNvPr>
          <p:cNvSpPr txBox="1"/>
          <p:nvPr/>
        </p:nvSpPr>
        <p:spPr>
          <a:xfrm>
            <a:off x="5052112" y="1924265"/>
            <a:ext cx="1434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Очное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422939-54E7-4FD7-B779-4B2DDEBD1BA3}"/>
              </a:ext>
            </a:extLst>
          </p:cNvPr>
          <p:cNvSpPr txBox="1"/>
          <p:nvPr/>
        </p:nvSpPr>
        <p:spPr>
          <a:xfrm>
            <a:off x="21238" y="6507033"/>
            <a:ext cx="774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Составление расписания: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распределение ресурсов (нейронная  сеть)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35C00B-8CD7-4DAA-859D-DBF24319E5B2}"/>
              </a:ext>
            </a:extLst>
          </p:cNvPr>
          <p:cNvSpPr txBox="1"/>
          <p:nvPr/>
        </p:nvSpPr>
        <p:spPr>
          <a:xfrm>
            <a:off x="5748489" y="5862672"/>
            <a:ext cx="339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Ресурсы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занятие, аудитория, трансфер, пара, дисциплина,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697299-86FA-4432-A20B-035D422BDFDE}"/>
              </a:ext>
            </a:extLst>
          </p:cNvPr>
          <p:cNvSpPr txBox="1"/>
          <p:nvPr/>
        </p:nvSpPr>
        <p:spPr>
          <a:xfrm>
            <a:off x="6894049" y="2438393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Скругленный прямоугольник 38">
            <a:extLst>
              <a:ext uri="{FF2B5EF4-FFF2-40B4-BE49-F238E27FC236}">
                <a16:creationId xmlns:a16="http://schemas.microsoft.com/office/drawing/2014/main" id="{7E0AF775-E541-4C73-9F96-E576A23856D8}"/>
              </a:ext>
            </a:extLst>
          </p:cNvPr>
          <p:cNvSpPr/>
          <p:nvPr/>
        </p:nvSpPr>
        <p:spPr>
          <a:xfrm>
            <a:off x="6616655" y="2048474"/>
            <a:ext cx="1291045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Трансфер</a:t>
            </a:r>
          </a:p>
        </p:txBody>
      </p:sp>
      <p:cxnSp>
        <p:nvCxnSpPr>
          <p:cNvPr id="61" name="Shape 18">
            <a:extLst>
              <a:ext uri="{FF2B5EF4-FFF2-40B4-BE49-F238E27FC236}">
                <a16:creationId xmlns:a16="http://schemas.microsoft.com/office/drawing/2014/main" id="{2BAC5B30-6D84-48F2-873E-DF9B160DDEDD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rot="10800000">
            <a:off x="5313085" y="2262718"/>
            <a:ext cx="1303571" cy="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Скругленный прямоугольник 38">
            <a:extLst>
              <a:ext uri="{FF2B5EF4-FFF2-40B4-BE49-F238E27FC236}">
                <a16:creationId xmlns:a16="http://schemas.microsoft.com/office/drawing/2014/main" id="{7F318C8B-C06F-4E15-B1E7-486B5359885E}"/>
              </a:ext>
            </a:extLst>
          </p:cNvPr>
          <p:cNvSpPr/>
          <p:nvPr/>
        </p:nvSpPr>
        <p:spPr>
          <a:xfrm>
            <a:off x="4229442" y="2048404"/>
            <a:ext cx="1083642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Занятие</a:t>
            </a:r>
          </a:p>
        </p:txBody>
      </p:sp>
      <p:sp>
        <p:nvSpPr>
          <p:cNvPr id="83" name="Номер слайда 2">
            <a:extLst>
              <a:ext uri="{FF2B5EF4-FFF2-40B4-BE49-F238E27FC236}">
                <a16:creationId xmlns:a16="http://schemas.microsoft.com/office/drawing/2014/main" id="{8D7BBF3F-0B5B-42AB-A6D0-3FAE1B2607EE}"/>
              </a:ext>
            </a:extLst>
          </p:cNvPr>
          <p:cNvSpPr txBox="1">
            <a:spLocks/>
          </p:cNvSpPr>
          <p:nvPr/>
        </p:nvSpPr>
        <p:spPr>
          <a:xfrm>
            <a:off x="8273354" y="6454085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085891-8E00-4F9B-9B61-32311E90968F}"/>
              </a:ext>
            </a:extLst>
          </p:cNvPr>
          <p:cNvSpPr txBox="1"/>
          <p:nvPr/>
        </p:nvSpPr>
        <p:spPr>
          <a:xfrm>
            <a:off x="5748489" y="5279067"/>
            <a:ext cx="3087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Субъекты: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преподаватель, эксперт, группа студентов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032B0D-4482-4BB0-8933-0FF27D3059CE}"/>
              </a:ext>
            </a:extLst>
          </p:cNvPr>
          <p:cNvSpPr txBox="1"/>
          <p:nvPr/>
        </p:nvSpPr>
        <p:spPr>
          <a:xfrm>
            <a:off x="7967909" y="1920158"/>
            <a:ext cx="1086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Маршрут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</a:t>
            </a:r>
          </a:p>
        </p:txBody>
      </p:sp>
      <p:sp>
        <p:nvSpPr>
          <p:cNvPr id="92" name="Скругленный прямоугольник 76">
            <a:extLst>
              <a:ext uri="{FF2B5EF4-FFF2-40B4-BE49-F238E27FC236}">
                <a16:creationId xmlns:a16="http://schemas.microsoft.com/office/drawing/2014/main" id="{C8AD88C2-AE49-4A12-B75F-64EE1B74CE9B}"/>
              </a:ext>
            </a:extLst>
          </p:cNvPr>
          <p:cNvSpPr/>
          <p:nvPr/>
        </p:nvSpPr>
        <p:spPr>
          <a:xfrm>
            <a:off x="2104977" y="3113974"/>
            <a:ext cx="1036554" cy="3619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Ошибка</a:t>
            </a:r>
          </a:p>
        </p:txBody>
      </p:sp>
      <p:sp>
        <p:nvSpPr>
          <p:cNvPr id="93" name="Скругленный прямоугольник 76">
            <a:extLst>
              <a:ext uri="{FF2B5EF4-FFF2-40B4-BE49-F238E27FC236}">
                <a16:creationId xmlns:a16="http://schemas.microsoft.com/office/drawing/2014/main" id="{A514B294-0B02-4E89-AD6B-D7D82E1D9D5F}"/>
              </a:ext>
            </a:extLst>
          </p:cNvPr>
          <p:cNvSpPr/>
          <p:nvPr/>
        </p:nvSpPr>
        <p:spPr>
          <a:xfrm>
            <a:off x="2004145" y="817662"/>
            <a:ext cx="1225068" cy="60105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Предупреждение</a:t>
            </a:r>
          </a:p>
        </p:txBody>
      </p:sp>
      <p:cxnSp>
        <p:nvCxnSpPr>
          <p:cNvPr id="94" name="Shape 18">
            <a:extLst>
              <a:ext uri="{FF2B5EF4-FFF2-40B4-BE49-F238E27FC236}">
                <a16:creationId xmlns:a16="http://schemas.microsoft.com/office/drawing/2014/main" id="{71F8813D-4FA7-471E-AF79-112FB4270696}"/>
              </a:ext>
            </a:extLst>
          </p:cNvPr>
          <p:cNvCxnSpPr>
            <a:cxnSpLocks/>
            <a:stCxn id="92" idx="0"/>
            <a:endCxn id="39" idx="2"/>
          </p:cNvCxnSpPr>
          <p:nvPr/>
        </p:nvCxnSpPr>
        <p:spPr>
          <a:xfrm rot="5400000" flipH="1" flipV="1">
            <a:off x="2307900" y="2797380"/>
            <a:ext cx="631949" cy="12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A1A5A0B-E983-4653-B484-D8FD4B43864D}"/>
              </a:ext>
            </a:extLst>
          </p:cNvPr>
          <p:cNvSpPr txBox="1"/>
          <p:nvPr/>
        </p:nvSpPr>
        <p:spPr>
          <a:xfrm>
            <a:off x="2199042" y="131762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99" name="Shape 18">
            <a:extLst>
              <a:ext uri="{FF2B5EF4-FFF2-40B4-BE49-F238E27FC236}">
                <a16:creationId xmlns:a16="http://schemas.microsoft.com/office/drawing/2014/main" id="{B1182EA8-B18D-4EA5-BD94-D3BD55E04A6B}"/>
              </a:ext>
            </a:extLst>
          </p:cNvPr>
          <p:cNvCxnSpPr>
            <a:cxnSpLocks/>
            <a:stCxn id="93" idx="2"/>
            <a:endCxn id="39" idx="0"/>
          </p:cNvCxnSpPr>
          <p:nvPr/>
        </p:nvCxnSpPr>
        <p:spPr>
          <a:xfrm rot="16200000" flipH="1">
            <a:off x="2303246" y="1732149"/>
            <a:ext cx="634680" cy="78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0E09C3F-0C2C-46A2-A386-CE65EE3E5ACF}"/>
              </a:ext>
            </a:extLst>
          </p:cNvPr>
          <p:cNvSpPr txBox="1"/>
          <p:nvPr/>
        </p:nvSpPr>
        <p:spPr>
          <a:xfrm>
            <a:off x="2226916" y="2699415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2DE7F2-F502-484E-BB0D-3FE97CEADF02}"/>
              </a:ext>
            </a:extLst>
          </p:cNvPr>
          <p:cNvSpPr txBox="1"/>
          <p:nvPr/>
        </p:nvSpPr>
        <p:spPr>
          <a:xfrm>
            <a:off x="3473753" y="7892"/>
            <a:ext cx="4016120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 предметной области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80C23F-1589-4876-8044-96A3C2FD399D}"/>
              </a:ext>
            </a:extLst>
          </p:cNvPr>
          <p:cNvSpPr txBox="1"/>
          <p:nvPr/>
        </p:nvSpPr>
        <p:spPr>
          <a:xfrm>
            <a:off x="254554" y="4510555"/>
            <a:ext cx="518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Цели двух этапов автоматизации расписания: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Скругленный прямоугольник 76">
            <a:extLst>
              <a:ext uri="{FF2B5EF4-FFF2-40B4-BE49-F238E27FC236}">
                <a16:creationId xmlns:a16="http://schemas.microsoft.com/office/drawing/2014/main" id="{41AB0E3F-4822-4868-A596-365BEA305F6C}"/>
              </a:ext>
            </a:extLst>
          </p:cNvPr>
          <p:cNvSpPr/>
          <p:nvPr/>
        </p:nvSpPr>
        <p:spPr>
          <a:xfrm>
            <a:off x="232206" y="2054413"/>
            <a:ext cx="10469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Эксперт</a:t>
            </a:r>
          </a:p>
        </p:txBody>
      </p:sp>
      <p:sp>
        <p:nvSpPr>
          <p:cNvPr id="71" name="Скругленный прямоугольник 76">
            <a:extLst>
              <a:ext uri="{FF2B5EF4-FFF2-40B4-BE49-F238E27FC236}">
                <a16:creationId xmlns:a16="http://schemas.microsoft.com/office/drawing/2014/main" id="{07AB45B0-C534-47AF-89C6-5E4EDF49952B}"/>
              </a:ext>
            </a:extLst>
          </p:cNvPr>
          <p:cNvSpPr/>
          <p:nvPr/>
        </p:nvSpPr>
        <p:spPr>
          <a:xfrm>
            <a:off x="236464" y="964724"/>
            <a:ext cx="1046980" cy="428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Ресурсы</a:t>
            </a:r>
          </a:p>
        </p:txBody>
      </p:sp>
      <p:cxnSp>
        <p:nvCxnSpPr>
          <p:cNvPr id="73" name="Shape 18">
            <a:extLst>
              <a:ext uri="{FF2B5EF4-FFF2-40B4-BE49-F238E27FC236}">
                <a16:creationId xmlns:a16="http://schemas.microsoft.com/office/drawing/2014/main" id="{B8DB58F2-50A7-44DD-9B8E-E17141C2B87F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 rot="5400000">
            <a:off x="427295" y="1721753"/>
            <a:ext cx="661061" cy="42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 18">
            <a:extLst>
              <a:ext uri="{FF2B5EF4-FFF2-40B4-BE49-F238E27FC236}">
                <a16:creationId xmlns:a16="http://schemas.microsoft.com/office/drawing/2014/main" id="{6822FA34-F557-49F7-B202-CC281DB646F7}"/>
              </a:ext>
            </a:extLst>
          </p:cNvPr>
          <p:cNvCxnSpPr>
            <a:cxnSpLocks/>
            <a:stCxn id="39" idx="1"/>
            <a:endCxn id="70" idx="3"/>
          </p:cNvCxnSpPr>
          <p:nvPr/>
        </p:nvCxnSpPr>
        <p:spPr>
          <a:xfrm rot="10800000" flipV="1">
            <a:off x="1279186" y="2267711"/>
            <a:ext cx="652068" cy="1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F4ABCAA-6496-47F9-9B78-8ECF64C11494}"/>
              </a:ext>
            </a:extLst>
          </p:cNvPr>
          <p:cNvSpPr txBox="1"/>
          <p:nvPr/>
        </p:nvSpPr>
        <p:spPr>
          <a:xfrm>
            <a:off x="1529477" y="1874790"/>
            <a:ext cx="36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</p:txBody>
      </p:sp>
      <p:cxnSp>
        <p:nvCxnSpPr>
          <p:cNvPr id="105" name="Shape 18">
            <a:extLst>
              <a:ext uri="{FF2B5EF4-FFF2-40B4-BE49-F238E27FC236}">
                <a16:creationId xmlns:a16="http://schemas.microsoft.com/office/drawing/2014/main" id="{B8AD307F-6632-4655-BB7E-0CD39FEA547C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 rot="16200000" flipH="1">
            <a:off x="7359884" y="2379396"/>
            <a:ext cx="569889" cy="7653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81201CD-447E-429E-9A68-79B8F7C94CE8}"/>
              </a:ext>
            </a:extLst>
          </p:cNvPr>
          <p:cNvSpPr txBox="1"/>
          <p:nvPr/>
        </p:nvSpPr>
        <p:spPr>
          <a:xfrm>
            <a:off x="7647916" y="2732346"/>
            <a:ext cx="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72C691-CC87-4095-A0A6-D1096C2F3F5E}"/>
              </a:ext>
            </a:extLst>
          </p:cNvPr>
          <p:cNvSpPr txBox="1"/>
          <p:nvPr/>
        </p:nvSpPr>
        <p:spPr>
          <a:xfrm>
            <a:off x="195879" y="2471572"/>
            <a:ext cx="157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сбор() обработка() хранения() публикация() </a:t>
            </a:r>
          </a:p>
        </p:txBody>
      </p:sp>
    </p:spTree>
    <p:extLst>
      <p:ext uri="{BB962C8B-B14F-4D97-AF65-F5344CB8AC3E}">
        <p14:creationId xmlns:p14="http://schemas.microsoft.com/office/powerpoint/2010/main" val="345753987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/>
          <p:cNvSpPr/>
          <p:nvPr/>
        </p:nvSpPr>
        <p:spPr>
          <a:xfrm>
            <a:off x="1952912" y="4395787"/>
            <a:ext cx="72113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текущей реальности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ДТР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–Что менять?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Диаграмма разрешения конфликтов 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ДРК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 Как снять ограничение?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будущей реальности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ДБР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–На что менять?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перехода 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ДП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–Как обойти  препятствия?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 преобразований (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ППР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– Как осуществить перемены?</a:t>
            </a:r>
          </a:p>
        </p:txBody>
      </p:sp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347864" y="0"/>
            <a:ext cx="5592841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Пять логических инструментов ТОС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61990" y="45720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Достаточность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(sufficient)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982" y="22250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Необходимость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necessary)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нет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 нет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475"/>
            <a:ext cx="2088232" cy="661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5" name="Рисунок 84" descr="https://docs.google.com/document/pubimage?id=1XYtJrYnF4TCNvvACw4w9qt882ry69Pc8MvguO0T1vqw&amp;image_id=11Nt1n__z74iQJ54EWaCaJXZEm0aPB2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8" y="450060"/>
            <a:ext cx="3351257" cy="18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2" name="Рисунок 11" descr="https://docs.google.com/document/pubimage?id=1XYtJrYnF4TCNvvACw4w9qt882ry69Pc8MvguO0T1vqw&amp;image_id=1fwUI3tjIQmle9eeXcNLAnUpumYb_DO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8" y="2344160"/>
            <a:ext cx="3351258" cy="18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2309537" y="1268760"/>
            <a:ext cx="3340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 -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более одной достаточной, независимой причины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09537" y="2927456"/>
            <a:ext cx="3004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–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необходимая, но недостаточная  причина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050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74096" y="72008"/>
            <a:ext cx="4178424" cy="692696"/>
          </a:xfrm>
        </p:spPr>
        <p:txBody>
          <a:bodyPr/>
          <a:lstStyle/>
          <a:p>
            <a:pPr algn="ctr"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Логич. операции, элементы  и правила чтения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2" y="53590"/>
            <a:ext cx="2109834" cy="668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5" name="Рисунок 14" descr="https://docs.google.com/document/pubimage?id=1XYtJrYnF4TCNvvACw4w9qt882ry69Pc8MvguO0T1vqw&amp;image_id=1aOqIyXbKGyyor7IUk6qv1uCEckcEwV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16" y="116632"/>
            <a:ext cx="1279272" cy="128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https://docs.google.com/document/pubimage?id=1XYtJrYnF4TCNvvACw4w9qt882ry69Pc8MvguO0T1vqw&amp;image_id=1Ptf6DFq0U_radn4taUPCWJuz3igLwI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16632"/>
            <a:ext cx="1440160" cy="123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https://docs.google.com/document/pubimage?id=1XYtJrYnF4TCNvvACw4w9qt882ry69Pc8MvguO0T1vqw&amp;image_id=1gC_mXRU1VVgytN-oaOxfidI03rB3Jek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26" y="1514103"/>
            <a:ext cx="12541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 descr="https://docs.google.com/document/pubimage?id=1XYtJrYnF4TCNvvACw4w9qt882ry69Pc8MvguO0T1vqw&amp;image_id=1tJj-TnFv9YKQubIIzU43mT6Azdia7HQ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09" y="1505804"/>
            <a:ext cx="1440160" cy="12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868144" y="69269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0152" y="17008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было то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необходимо это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Рисунок 19" descr="https://docs.google.com/document/pubimage?id=1XYtJrYnF4TCNvvACw4w9qt882ry69Pc8MvguO0T1vqw&amp;image_id=1uwh5cL2_-jzvRU_UdZf2ZJYvuYPoVDY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68" y="2894976"/>
            <a:ext cx="1245870" cy="125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https://docs.google.com/document/pubimage?id=1XYtJrYnF4TCNvvACw4w9qt882ry69Pc8MvguO0T1vqw&amp;image_id=10uEXsWWKe0s5mHwJ9Q-NmczDUrLi0_E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68152"/>
            <a:ext cx="1440160" cy="125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https://docs.google.com/document/pubimage?id=1XYtJrYnF4TCNvvACw4w9qt882ry69Pc8MvguO0T1vqw&amp;image_id=14MwMpvApKPNd4oxif1NA46itU3ZtQAM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09" y="2894976"/>
            <a:ext cx="1553210" cy="139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7236296" y="338502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Рисунок 23" descr="https://docs.google.com/document/pubimage?id=1XYtJrYnF4TCNvvACw4w9qt882ry69Pc8MvguO0T1vqw&amp;image_id=1FGyDfBynGvzZFfat51PCZt9Vs3PhBjk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16" y="4252618"/>
            <a:ext cx="1279272" cy="12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https://docs.google.com/document/pubimage?id=1XYtJrYnF4TCNvvACw4w9qt882ry69Pc8MvguO0T1vqw&amp;image_id=1Vo7gvT8eFncYjLIfyDXma_Y0VqB5mJs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2" y="4437112"/>
            <a:ext cx="1507872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156176" y="4509120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было то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необходимо это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Рисунок 26" descr="https://docs.google.com/document/pubimage?id=1XYtJrYnF4TCNvvACw4w9qt882ry69Pc8MvguO0T1vqw&amp;image_id=19Eqc7fsd-xnTiQviwobKq6oPfCNgwpk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48" y="5619208"/>
            <a:ext cx="1123224" cy="11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 descr="https://docs.google.com/document/pubimage?id=1XYtJrYnF4TCNvvACw4w9qt882ry69Pc8MvguO0T1vqw&amp;image_id=1RqZswWeH-cZLGIIDYdVoHXsOjvZiqNs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589240"/>
            <a:ext cx="1473850" cy="11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6372200" y="5922543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то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653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244408" y="6322653"/>
            <a:ext cx="79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634808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 логических отношений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82636" y="2276872"/>
            <a:ext cx="1652220" cy="8640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 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14326" y="959764"/>
            <a:ext cx="1959952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Нежелательное явление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Скругленная соединительная линия 7"/>
          <p:cNvCxnSpPr>
            <a:stCxn id="6" idx="0"/>
            <a:endCxn id="7" idx="2"/>
          </p:cNvCxnSpPr>
          <p:nvPr/>
        </p:nvCxnSpPr>
        <p:spPr>
          <a:xfrm rot="16200000" flipV="1">
            <a:off x="1328722" y="1896848"/>
            <a:ext cx="745604" cy="14444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4562850" y="2154834"/>
            <a:ext cx="1652220" cy="8640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неочевидная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426317" y="836712"/>
            <a:ext cx="1896386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Нежелательное явление</a:t>
            </a:r>
          </a:p>
        </p:txBody>
      </p:sp>
      <p:cxnSp>
        <p:nvCxnSpPr>
          <p:cNvPr id="19" name="Скругленная соединительная линия 18"/>
          <p:cNvCxnSpPr>
            <a:stCxn id="17" idx="0"/>
            <a:endCxn id="18" idx="2"/>
          </p:cNvCxnSpPr>
          <p:nvPr/>
        </p:nvCxnSpPr>
        <p:spPr>
          <a:xfrm rot="16200000" flipV="1">
            <a:off x="5008426" y="1774300"/>
            <a:ext cx="746618" cy="14450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1800" y="95976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Un-Desirable effect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8453" y="5746589"/>
            <a:ext cx="1652220" cy="8640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 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918930" y="3933056"/>
            <a:ext cx="1953014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Нежелательное явление</a:t>
            </a:r>
          </a:p>
        </p:txBody>
      </p:sp>
      <p:cxnSp>
        <p:nvCxnSpPr>
          <p:cNvPr id="26" name="Скругленная соединительная линия 25"/>
          <p:cNvCxnSpPr>
            <a:stCxn id="24" idx="0"/>
            <a:endCxn id="32" idx="2"/>
          </p:cNvCxnSpPr>
          <p:nvPr/>
        </p:nvCxnSpPr>
        <p:spPr>
          <a:xfrm rot="5400000" flipH="1" flipV="1">
            <a:off x="1037853" y="5119603"/>
            <a:ext cx="523696" cy="730277"/>
          </a:xfrm>
          <a:prstGeom prst="curved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2143258" y="5783397"/>
            <a:ext cx="1652220" cy="8640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Истинная  очевидная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</a:t>
            </a:r>
          </a:p>
        </p:txBody>
      </p:sp>
      <p:cxnSp>
        <p:nvCxnSpPr>
          <p:cNvPr id="30" name="Скругленная соединительная линия 29"/>
          <p:cNvCxnSpPr>
            <a:stCxn id="28" idx="0"/>
            <a:endCxn id="32" idx="6"/>
          </p:cNvCxnSpPr>
          <p:nvPr/>
        </p:nvCxnSpPr>
        <p:spPr>
          <a:xfrm rot="16200000" flipV="1">
            <a:off x="2285523" y="5099551"/>
            <a:ext cx="560504" cy="807187"/>
          </a:xfrm>
          <a:prstGeom prst="curved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1664840" y="5000562"/>
            <a:ext cx="497341" cy="4446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</a:t>
            </a:r>
          </a:p>
        </p:txBody>
      </p:sp>
      <p:cxnSp>
        <p:nvCxnSpPr>
          <p:cNvPr id="36" name="Скругленная соединительная линия 35"/>
          <p:cNvCxnSpPr>
            <a:stCxn id="32" idx="0"/>
            <a:endCxn id="25" idx="2"/>
          </p:cNvCxnSpPr>
          <p:nvPr/>
        </p:nvCxnSpPr>
        <p:spPr>
          <a:xfrm rot="16200000" flipV="1">
            <a:off x="1656473" y="4743524"/>
            <a:ext cx="496002" cy="18074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44008" y="315718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Precondition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11960" y="5746590"/>
            <a:ext cx="24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Корреляция : как 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52454" y="6186465"/>
            <a:ext cx="337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Причина- с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едствие: почему 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08062" y="692696"/>
            <a:ext cx="204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Проверка: Что в этом плохого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Реально ли это?</a:t>
            </a:r>
          </a:p>
        </p:txBody>
      </p:sp>
      <p:pic>
        <p:nvPicPr>
          <p:cNvPr id="23" name="Рисунок 22" descr="https://docs.google.com/document/pubimage?id=1XYtJrYnF4TCNvvACw4w9qt882ry69Pc8MvguO0T1vqw&amp;image_id=1jcOTCBp_DE8tvvgk2KVOI43X-OwD7X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" b="22122"/>
          <a:stretch/>
        </p:blipFill>
        <p:spPr bwMode="auto">
          <a:xfrm>
            <a:off x="3848792" y="3877328"/>
            <a:ext cx="4732556" cy="1123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4126458" y="5075892"/>
            <a:ext cx="390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Эффект – последствие 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572178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172400" y="63226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5472608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Проверка  логических отношений</a:t>
            </a:r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51520" y="603281"/>
          <a:ext cx="8496943" cy="58822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519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Вопрос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Ответ, подтверждающий причинно-следственные отношения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Ответ, опровергающий причинно-следственные отношения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1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Есть ли проявление, которого не должно быть?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Нет ли проявления, которое должно наблюдаться?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Есть ли проявление, которое должно наблюдаться?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4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Проверочное следствие может сосуществовать с первоначальным проявлением?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Первоначальное и проверочное проявления являются взаимоисключающими?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6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>
                          <a:effectLst/>
                        </a:rPr>
                        <a:t>Проверочное следствие проявляется не в той мере, в какой ожидалось?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Нет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>
                          <a:effectLst/>
                        </a:rPr>
                        <a:t>Да</a:t>
                      </a:r>
                      <a:endParaRPr lang="ru-RU" sz="18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5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7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u="none" strike="noStrike" dirty="0">
                          <a:effectLst/>
                        </a:rPr>
                        <a:t>Проверочное следствие наблюдается в той мере, в какой ожидалось?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Да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Нет</a:t>
                      </a:r>
                      <a:endParaRPr lang="ru-RU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036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028384" y="6322653"/>
            <a:ext cx="10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374441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Достоверность событий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051174"/>
            <a:ext cx="8126875" cy="41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634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028384" y="6322653"/>
            <a:ext cx="10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58614"/>
            <a:ext cx="7634808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Дерева текущей реальности (ДТР)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2893" y="5182092"/>
            <a:ext cx="88950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ДТР:  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Ключевая причина – объединяет 70% НЖЯ</a:t>
            </a: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Если ключевой причины нет – до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троим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связки внизу.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Учтем Зоны контроля и влияния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2897649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Элементы  и порядок построения ДТР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Undesirable Effect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нежелательное явление (НЖЯ)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промежуточный  нейтральный эффект (ПЭ) , в зоне контроля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Action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конечный нейтральный эффект (Действие) , в зоне контроля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Precondition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начальный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нейтральный эффект (Предусловие), вне  зоны контроля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2816" y="625912"/>
            <a:ext cx="8981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текущей реальности (ДТР — Current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Reality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— логическое  построение, которое позволяет наглядно передать текущее состояние дел.  ДТР устанавливает причинно-следственные связи между видимыми проявлениями состояния системы и лежащими в их основе причинами). ДТР отражает скорее функциональную, чем иерархическую структуру организации, и поэтому в ней нет  искусственных границ между подсистемами. </a:t>
            </a:r>
          </a:p>
        </p:txBody>
      </p:sp>
    </p:spTree>
    <p:extLst>
      <p:ext uri="{BB962C8B-B14F-4D97-AF65-F5344CB8AC3E}">
        <p14:creationId xmlns:p14="http://schemas.microsoft.com/office/powerpoint/2010/main" val="3235934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-36354" y="12032"/>
            <a:ext cx="5001874" cy="440431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Дерево текущей реальности (ДТР)</a:t>
            </a:r>
          </a:p>
        </p:txBody>
      </p:sp>
      <p:sp>
        <p:nvSpPr>
          <p:cNvPr id="28" name="Номер слайда 2"/>
          <p:cNvSpPr txBox="1">
            <a:spLocks/>
          </p:cNvSpPr>
          <p:nvPr/>
        </p:nvSpPr>
        <p:spPr>
          <a:xfrm>
            <a:off x="8028384" y="6445222"/>
            <a:ext cx="11095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494752" y="59468"/>
            <a:ext cx="2925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Current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Reality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" y="764704"/>
            <a:ext cx="9013001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884" y="5301208"/>
            <a:ext cx="673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Программное обеспечение 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Flying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www.flyinglogic.com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5339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Скругленный прямоугольник 97"/>
          <p:cNvSpPr/>
          <p:nvPr/>
        </p:nvSpPr>
        <p:spPr>
          <a:xfrm>
            <a:off x="72008" y="1268760"/>
            <a:ext cx="1907704" cy="15507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Задача (З)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Дать  информацию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 себе</a:t>
            </a:r>
          </a:p>
        </p:txBody>
      </p:sp>
      <p:cxnSp>
        <p:nvCxnSpPr>
          <p:cNvPr id="103" name="Скругленная соединительная линия 102"/>
          <p:cNvCxnSpPr>
            <a:stCxn id="145" idx="1"/>
            <a:endCxn id="185" idx="3"/>
          </p:cNvCxnSpPr>
          <p:nvPr/>
        </p:nvCxnSpPr>
        <p:spPr>
          <a:xfrm rot="10800000">
            <a:off x="5580113" y="1176423"/>
            <a:ext cx="849241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Скругленная соединительная линия 105"/>
          <p:cNvCxnSpPr>
            <a:stCxn id="114" idx="1"/>
            <a:endCxn id="69" idx="3"/>
          </p:cNvCxnSpPr>
          <p:nvPr/>
        </p:nvCxnSpPr>
        <p:spPr>
          <a:xfrm rot="10800000">
            <a:off x="5580114" y="2819497"/>
            <a:ext cx="849274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Скругленная соединительная линия 117"/>
          <p:cNvCxnSpPr>
            <a:stCxn id="69" idx="1"/>
            <a:endCxn id="98" idx="3"/>
          </p:cNvCxnSpPr>
          <p:nvPr/>
        </p:nvCxnSpPr>
        <p:spPr>
          <a:xfrm rot="10800000">
            <a:off x="1979712" y="2044129"/>
            <a:ext cx="648072" cy="77536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Скругленный прямоугольник 121"/>
          <p:cNvSpPr/>
          <p:nvPr/>
        </p:nvSpPr>
        <p:spPr>
          <a:xfrm>
            <a:off x="2627784" y="1705938"/>
            <a:ext cx="4104456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Уровень доступа устанавливает  владелец информации</a:t>
            </a:r>
          </a:p>
        </p:txBody>
      </p:sp>
      <p:sp>
        <p:nvSpPr>
          <p:cNvPr id="145" name="Скругленный прямоугольник 144"/>
          <p:cNvSpPr/>
          <p:nvPr/>
        </p:nvSpPr>
        <p:spPr>
          <a:xfrm>
            <a:off x="6429353" y="854952"/>
            <a:ext cx="2071737" cy="6429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Метод1 (М1)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Усложнить доступ</a:t>
            </a:r>
          </a:p>
        </p:txBody>
      </p:sp>
      <p:sp>
        <p:nvSpPr>
          <p:cNvPr id="185" name="Скругленный прямоугольник 184"/>
          <p:cNvSpPr/>
          <p:nvPr/>
        </p:nvSpPr>
        <p:spPr>
          <a:xfrm>
            <a:off x="2627784" y="854952"/>
            <a:ext cx="2952328" cy="64294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1 (У1)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Ограниченный  доступ </a:t>
            </a:r>
          </a:p>
        </p:txBody>
      </p:sp>
      <p:cxnSp>
        <p:nvCxnSpPr>
          <p:cNvPr id="191" name="Скругленная соединительная линия 190"/>
          <p:cNvCxnSpPr>
            <a:stCxn id="185" idx="1"/>
            <a:endCxn id="98" idx="3"/>
          </p:cNvCxnSpPr>
          <p:nvPr/>
        </p:nvCxnSpPr>
        <p:spPr>
          <a:xfrm rot="10800000" flipV="1">
            <a:off x="1979712" y="1176422"/>
            <a:ext cx="648072" cy="867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кругленный прямоугольник 68"/>
          <p:cNvSpPr/>
          <p:nvPr/>
        </p:nvSpPr>
        <p:spPr>
          <a:xfrm>
            <a:off x="2627784" y="2498026"/>
            <a:ext cx="2952330" cy="64294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2 (У2)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Расширенный  доступ</a:t>
            </a:r>
          </a:p>
        </p:txBody>
      </p:sp>
      <p:sp>
        <p:nvSpPr>
          <p:cNvPr id="114" name="Скругленный прямоугольник 113"/>
          <p:cNvSpPr/>
          <p:nvPr/>
        </p:nvSpPr>
        <p:spPr>
          <a:xfrm>
            <a:off x="6429388" y="2498026"/>
            <a:ext cx="2071701" cy="6429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Метод2 (М2)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Облегчить доступ</a:t>
            </a:r>
          </a:p>
        </p:txBody>
      </p:sp>
      <p:cxnSp>
        <p:nvCxnSpPr>
          <p:cNvPr id="123" name="Скругленная соединительная линия 122"/>
          <p:cNvCxnSpPr>
            <a:stCxn id="145" idx="2"/>
            <a:endCxn id="114" idx="0"/>
          </p:cNvCxnSpPr>
          <p:nvPr/>
        </p:nvCxnSpPr>
        <p:spPr>
          <a:xfrm rot="16200000" flipH="1">
            <a:off x="6965164" y="1997951"/>
            <a:ext cx="1000132" cy="1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Прямоугольник 172"/>
          <p:cNvSpPr/>
          <p:nvPr/>
        </p:nvSpPr>
        <p:spPr>
          <a:xfrm>
            <a:off x="142844" y="3120057"/>
            <a:ext cx="90011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У1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 чтобы человек дал информацию о себе, необходимо ограничить доступ к ней, потому, что: 1. Человек  не хочет вторжения в личную жизнь.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У2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 чтобы информацию получили другие, необходимо обеспечить широкий доступ к ней, потому, что: 1. Человек хочет иметь максимальный  выбор партнеров.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ограничить доступ, необходимо усложнить доступ нежелательным лицам потому, что: 1. Они могут вторгнуться в личную жизнь человека.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обеспечить широкий доступ, необходимо его облегчить желательным лицам потому, что: 1. Тогда будет больший выбор вариантов.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М1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М2 Конфликт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 одной стороны нужно усложнить доступ, с другой его облегчить Одновременно это невозможно, потому, что это противоположные задачи.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–Конфликт можно решить, если: 1 Заранее  определить уровень доступа для лица обращающегося за разрешением на доступ к информации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2. Уровень доступа задает сам  владелец информации.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8041" y="0"/>
            <a:ext cx="6139019" cy="42434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Диаграмма разрешения конфликта (ДРК)</a:t>
            </a:r>
          </a:p>
        </p:txBody>
      </p:sp>
      <p:sp>
        <p:nvSpPr>
          <p:cNvPr id="17" name="Номер слайда 2"/>
          <p:cNvSpPr txBox="1">
            <a:spLocks/>
          </p:cNvSpPr>
          <p:nvPr/>
        </p:nvSpPr>
        <p:spPr>
          <a:xfrm>
            <a:off x="8028384" y="6520259"/>
            <a:ext cx="11095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83967" y="4242"/>
            <a:ext cx="1971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Evaporating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1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Номер слайда 2"/>
          <p:cNvSpPr txBox="1">
            <a:spLocks/>
          </p:cNvSpPr>
          <p:nvPr/>
        </p:nvSpPr>
        <p:spPr>
          <a:xfrm>
            <a:off x="8244408" y="6322653"/>
            <a:ext cx="825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6829" y="-12590"/>
            <a:ext cx="2796979" cy="396356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Вид расписания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2F3314-22BC-4494-9FF8-D0907F5E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" y="383766"/>
            <a:ext cx="4248472" cy="3570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93317-CEEE-4D35-A503-E1B06A7C1E8D}"/>
              </a:ext>
            </a:extLst>
          </p:cNvPr>
          <p:cNvSpPr txBox="1"/>
          <p:nvPr/>
        </p:nvSpPr>
        <p:spPr>
          <a:xfrm>
            <a:off x="4477789" y="1782108"/>
            <a:ext cx="45076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Нежелательные явления (НЯ):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Лишняя информация (другие группы)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Номера недель без дат (отдельная таблица)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типа занятия (лекция, семинар, ….)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номера занятия по предмету (1,2 ….6)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преподавателя (отдельное расписание)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Разнородные данные во одной ячейке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Затруднена сортировка и фильтрация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Затруднены поиск ошибок и изменение расписания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046C1-0636-41A6-BDE9-8865541EBA60}"/>
              </a:ext>
            </a:extLst>
          </p:cNvPr>
          <p:cNvSpPr txBox="1"/>
          <p:nvPr/>
        </p:nvSpPr>
        <p:spPr>
          <a:xfrm>
            <a:off x="4312814" y="1412776"/>
            <a:ext cx="326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Текущая действительность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3E460E-FD21-4FCC-B4AC-269716659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87" y="44623"/>
            <a:ext cx="3260884" cy="11999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E8368F-A3AF-4EC6-925B-08A4BC9925D1}"/>
              </a:ext>
            </a:extLst>
          </p:cNvPr>
          <p:cNvSpPr txBox="1"/>
          <p:nvPr/>
        </p:nvSpPr>
        <p:spPr>
          <a:xfrm>
            <a:off x="185178" y="4087828"/>
            <a:ext cx="252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Возможное решение</a:t>
            </a:r>
          </a:p>
        </p:txBody>
      </p:sp>
      <p:graphicFrame>
        <p:nvGraphicFramePr>
          <p:cNvPr id="15" name="Таблица 17">
            <a:extLst>
              <a:ext uri="{FF2B5EF4-FFF2-40B4-BE49-F238E27FC236}">
                <a16:creationId xmlns:a16="http://schemas.microsoft.com/office/drawing/2014/main" id="{E7B08903-B8D4-4254-8532-ACDC33953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067166"/>
              </p:ext>
            </p:extLst>
          </p:nvPr>
        </p:nvGraphicFramePr>
        <p:xfrm>
          <a:off x="142529" y="4590420"/>
          <a:ext cx="885894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417">
                  <a:extLst>
                    <a:ext uri="{9D8B030D-6E8A-4147-A177-3AD203B41FA5}">
                      <a16:colId xmlns:a16="http://schemas.microsoft.com/office/drawing/2014/main" val="296911193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32554578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68408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329276040"/>
                    </a:ext>
                  </a:extLst>
                </a:gridCol>
                <a:gridCol w="827734">
                  <a:extLst>
                    <a:ext uri="{9D8B030D-6E8A-4147-A177-3AD203B41FA5}">
                      <a16:colId xmlns:a16="http://schemas.microsoft.com/office/drawing/2014/main" val="4167525959"/>
                    </a:ext>
                  </a:extLst>
                </a:gridCol>
                <a:gridCol w="1548530">
                  <a:extLst>
                    <a:ext uri="{9D8B030D-6E8A-4147-A177-3AD203B41FA5}">
                      <a16:colId xmlns:a16="http://schemas.microsoft.com/office/drawing/2014/main" val="1779703912"/>
                    </a:ext>
                  </a:extLst>
                </a:gridCol>
                <a:gridCol w="1560359">
                  <a:extLst>
                    <a:ext uri="{9D8B030D-6E8A-4147-A177-3AD203B41FA5}">
                      <a16:colId xmlns:a16="http://schemas.microsoft.com/office/drawing/2014/main" val="583811717"/>
                    </a:ext>
                  </a:extLst>
                </a:gridCol>
                <a:gridCol w="1067575">
                  <a:extLst>
                    <a:ext uri="{9D8B030D-6E8A-4147-A177-3AD203B41FA5}">
                      <a16:colId xmlns:a16="http://schemas.microsoft.com/office/drawing/2014/main" val="407047829"/>
                    </a:ext>
                  </a:extLst>
                </a:gridCol>
                <a:gridCol w="901079">
                  <a:extLst>
                    <a:ext uri="{9D8B030D-6E8A-4147-A177-3AD203B41FA5}">
                      <a16:colId xmlns:a16="http://schemas.microsoft.com/office/drawing/2014/main" val="1564985339"/>
                    </a:ext>
                  </a:extLst>
                </a:gridCol>
              </a:tblGrid>
              <a:tr h="2797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Группа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Дата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Время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Тип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Занятие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Дисциплина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Преподаватель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Адрес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Аудит.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Пн.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09.12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9:20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12:25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Семинар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Биология клетки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Приходько С.С.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Солнечное, к. 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3.43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28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Пн.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09.12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13:30</a:t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16:35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Семинар</a:t>
                      </a:r>
                    </a:p>
                    <a:p>
                      <a:pPr algn="ctr"/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Основы НИР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Буркова Н.В.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Солнечное, к. 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19а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9632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A3C51A1-E1D3-4154-81C8-EB374C13696A}"/>
              </a:ext>
            </a:extLst>
          </p:cNvPr>
          <p:cNvSpPr txBox="1"/>
          <p:nvPr/>
        </p:nvSpPr>
        <p:spPr>
          <a:xfrm>
            <a:off x="833460" y="5994865"/>
            <a:ext cx="2592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День недели , дата,  время: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начала занятия,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окончания  занятия.</a:t>
            </a:r>
          </a:p>
        </p:txBody>
      </p:sp>
    </p:spTree>
    <p:extLst>
      <p:ext uri="{BB962C8B-B14F-4D97-AF65-F5344CB8AC3E}">
        <p14:creationId xmlns:p14="http://schemas.microsoft.com/office/powerpoint/2010/main" val="4110766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8041" y="0"/>
            <a:ext cx="6139019" cy="42434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Диаграмма разрешения конфликта (ДРК)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28555" y="35332"/>
            <a:ext cx="1971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Evaporating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" y="1803176"/>
            <a:ext cx="9167218" cy="491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316" y="5517232"/>
            <a:ext cx="5163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Чтобы обеспечить себе старость, необходимо обеспечить высокий уровень дохода, потому, что: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Ежегодно инфляция съедает 12%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Появляются затраты на лечение ………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1500" y="332656"/>
            <a:ext cx="9034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Чтобы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выполнить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первостепенную задачу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 Objective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 нужно удовлетворение необходимых условий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, для чего требуется дать методы обеспечения потребностей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1500" y="1150484"/>
            <a:ext cx="9034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Методы обеспечения потребностей требуют затрат, что приводит к конфликту ресурсов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(Conflict)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Конфликт можно  решить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(Solution)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верификацией потребностей в зоне контроля.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3928" y="24928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Юнктор</a:t>
            </a:r>
          </a:p>
        </p:txBody>
      </p:sp>
      <p:sp>
        <p:nvSpPr>
          <p:cNvPr id="17" name="Номер слайда 2"/>
          <p:cNvSpPr txBox="1">
            <a:spLocks/>
          </p:cNvSpPr>
          <p:nvPr/>
        </p:nvSpPr>
        <p:spPr>
          <a:xfrm>
            <a:off x="8100392" y="6453336"/>
            <a:ext cx="1005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548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Скругленный прямоугольник 97"/>
          <p:cNvSpPr/>
          <p:nvPr/>
        </p:nvSpPr>
        <p:spPr>
          <a:xfrm>
            <a:off x="142844" y="1335401"/>
            <a:ext cx="1785950" cy="8694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Задача (З)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Монетизация Системы</a:t>
            </a:r>
          </a:p>
        </p:txBody>
      </p:sp>
      <p:cxnSp>
        <p:nvCxnSpPr>
          <p:cNvPr id="103" name="Скругленная соединительная линия 102"/>
          <p:cNvCxnSpPr>
            <a:stCxn id="145" idx="1"/>
            <a:endCxn id="185" idx="3"/>
          </p:cNvCxnSpPr>
          <p:nvPr/>
        </p:nvCxnSpPr>
        <p:spPr>
          <a:xfrm rot="10800000">
            <a:off x="5652121" y="919739"/>
            <a:ext cx="777233" cy="1270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Скругленная соединительная линия 105"/>
          <p:cNvCxnSpPr>
            <a:stCxn id="114" idx="1"/>
            <a:endCxn id="69" idx="3"/>
          </p:cNvCxnSpPr>
          <p:nvPr/>
        </p:nvCxnSpPr>
        <p:spPr>
          <a:xfrm rot="10800000">
            <a:off x="5715008" y="2472328"/>
            <a:ext cx="714380" cy="1270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Скругленная соединительная линия 117"/>
          <p:cNvCxnSpPr>
            <a:stCxn id="69" idx="1"/>
            <a:endCxn id="98" idx="3"/>
          </p:cNvCxnSpPr>
          <p:nvPr/>
        </p:nvCxnSpPr>
        <p:spPr>
          <a:xfrm rot="10800000">
            <a:off x="1928794" y="1770134"/>
            <a:ext cx="714380" cy="702195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Скругленный прямоугольник 121"/>
          <p:cNvSpPr/>
          <p:nvPr/>
        </p:nvSpPr>
        <p:spPr>
          <a:xfrm>
            <a:off x="2643174" y="1396009"/>
            <a:ext cx="3316435" cy="664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Оплата как альтернатива работе</a:t>
            </a:r>
          </a:p>
        </p:txBody>
      </p:sp>
      <p:sp>
        <p:nvSpPr>
          <p:cNvPr id="145" name="Скругленный прямоугольник 144"/>
          <p:cNvSpPr/>
          <p:nvPr/>
        </p:nvSpPr>
        <p:spPr>
          <a:xfrm>
            <a:off x="6429353" y="625056"/>
            <a:ext cx="2071737" cy="58936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Метод1 (М1)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Открыть доступ</a:t>
            </a:r>
          </a:p>
        </p:txBody>
      </p:sp>
      <p:sp>
        <p:nvSpPr>
          <p:cNvPr id="185" name="Скругленный прямоугольник 184"/>
          <p:cNvSpPr/>
          <p:nvPr/>
        </p:nvSpPr>
        <p:spPr>
          <a:xfrm>
            <a:off x="2646023" y="625056"/>
            <a:ext cx="3006097" cy="58936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1 (У1)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Увеличить посещаемость</a:t>
            </a:r>
          </a:p>
        </p:txBody>
      </p:sp>
      <p:cxnSp>
        <p:nvCxnSpPr>
          <p:cNvPr id="191" name="Скругленная соединительная линия 190"/>
          <p:cNvCxnSpPr>
            <a:stCxn id="185" idx="1"/>
            <a:endCxn id="98" idx="3"/>
          </p:cNvCxnSpPr>
          <p:nvPr/>
        </p:nvCxnSpPr>
        <p:spPr>
          <a:xfrm rot="10800000" flipV="1">
            <a:off x="1928795" y="919739"/>
            <a:ext cx="717229" cy="850394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кругленный прямоугольник 68"/>
          <p:cNvSpPr/>
          <p:nvPr/>
        </p:nvSpPr>
        <p:spPr>
          <a:xfrm>
            <a:off x="2643174" y="2204864"/>
            <a:ext cx="3071834" cy="53492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Условие 2 (У2)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Иметь платный сервис</a:t>
            </a:r>
          </a:p>
        </p:txBody>
      </p:sp>
      <p:sp>
        <p:nvSpPr>
          <p:cNvPr id="114" name="Скругленный прямоугольник 113"/>
          <p:cNvSpPr/>
          <p:nvPr/>
        </p:nvSpPr>
        <p:spPr>
          <a:xfrm>
            <a:off x="6429388" y="2204864"/>
            <a:ext cx="2071701" cy="53492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Метод2 (М2)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Закрыть доступ</a:t>
            </a:r>
          </a:p>
        </p:txBody>
      </p:sp>
      <p:cxnSp>
        <p:nvCxnSpPr>
          <p:cNvPr id="123" name="Скругленная соединительная линия 122"/>
          <p:cNvCxnSpPr>
            <a:stCxn id="145" idx="2"/>
            <a:endCxn id="114" idx="0"/>
          </p:cNvCxnSpPr>
          <p:nvPr/>
        </p:nvCxnSpPr>
        <p:spPr>
          <a:xfrm rot="16200000" flipH="1">
            <a:off x="6970009" y="1709633"/>
            <a:ext cx="990443" cy="17"/>
          </a:xfrm>
          <a:prstGeom prst="curved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Прямоугольник 172"/>
          <p:cNvSpPr/>
          <p:nvPr/>
        </p:nvSpPr>
        <p:spPr>
          <a:xfrm>
            <a:off x="130747" y="2913906"/>
            <a:ext cx="90011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У1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  коммерческом использовании Системы необходимо иметь много Участников, потому, что: 1. Иначе будет узкий выбор и клиенты не смогут найти себе пару.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У1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З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  коммерческом использовании Системы необходимо отсечь не желающих платить , потому, что: 1. Система должна приносить прибыль.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иметь много Участников, необходимо открыть доступ  максимальному числу Участников потому, что: 1. Это увеличит число Участников.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У2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Для того, чтобы отсечь не оплативших, необходимо закрыть им  доступ потому, что: 1. Только тогда у них будет стимул оплатить  доступ.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М1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М2 Конфликт -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 одной стороны нужно открыть доступ максимальному числу Участников, с другой его необходимо закрыть для не оплативших, которых в начале работы  Системы будет большинство. Одновременно это невозможно, потому, что это противоположные задачи.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Прорыв (П)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–Конфликт можно решить, если: 1 . Заменить  оплату работой в роли Консультанта.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2. Зарегистрировать первых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Клиентов бесплатно. 3. Оплата как альтернатива работе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*- 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Отметка предположения, которые можно оспорить ( верифицировать)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7504" y="44624"/>
            <a:ext cx="9235462" cy="437783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ДРК  между  посещаемостью  и платностью</a:t>
            </a:r>
          </a:p>
        </p:txBody>
      </p:sp>
      <p:sp>
        <p:nvSpPr>
          <p:cNvPr id="15" name="Номер слайда 2"/>
          <p:cNvSpPr txBox="1">
            <a:spLocks/>
          </p:cNvSpPr>
          <p:nvPr/>
        </p:nvSpPr>
        <p:spPr>
          <a:xfrm>
            <a:off x="8172400" y="6445222"/>
            <a:ext cx="965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01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441178" y="6322653"/>
            <a:ext cx="597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6336704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Дерева  будущей реальности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498" y="404664"/>
            <a:ext cx="94340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будущей  реальности(ДБР)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логическое построение, использует принцип достаточности причины при логических переходах  и позволяет проследить изменения, возникающие в системе при реализации Желаемого результата (ЖР).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498" y="1340768"/>
            <a:ext cx="892867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Элементы  и порядок заполнения ДБР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желательный результат (Настоящее время)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промежуточный  нейтральный эффект , в зоне контроля.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Добавить, везде, где надо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Common Objective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первостепенная задача (из ДРК)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Need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необходимое условие  (из ДРК), вне  зоны контроля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решение (из ДРК) , в зоне контроля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Precondition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–предварительное условие (из ДТР ), вне  зоны контроля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конечный нейтральный эффект , в зоне контроля. 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Добавить, везде, где надо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 Branch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Отрицательная  ветвь с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нежелательный эффект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-40787" y="4221088"/>
            <a:ext cx="90039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дерева: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Берутся утверждения из ДТР и ДРК.  Дополняются ЖР и Активити.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сочетании с юнктором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junctor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Активити могут образовывать триггеры, срабатывающие снизу вверх дерева, при запуске Активити.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Ищите положительные замкнутые циклы между ЖР и другими элементами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Ищите  и реактивно  смягчайте  с помощью ДРК появляющиеся отрицательные ветви  с НЖЯ. Отрицательные  ветви можно отсекать превентивно, найдя решение без НЖЯ.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Формулировка действия, а не условия.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читается снизу вверх</a:t>
            </a:r>
          </a:p>
        </p:txBody>
      </p:sp>
      <p:sp>
        <p:nvSpPr>
          <p:cNvPr id="7" name="Стрелка вправо 6"/>
          <p:cNvSpPr/>
          <p:nvPr/>
        </p:nvSpPr>
        <p:spPr>
          <a:xfrm rot="16200000">
            <a:off x="8027132" y="2762926"/>
            <a:ext cx="1260140" cy="432048"/>
          </a:xfrm>
          <a:prstGeom prst="rightArrow">
            <a:avLst>
              <a:gd name="adj1" fmla="val 50000"/>
              <a:gd name="adj2" fmla="val 1174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20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1480" y="-20614"/>
            <a:ext cx="5939740" cy="377280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Дерево будущей реальности (ДБР)</a:t>
            </a:r>
          </a:p>
        </p:txBody>
      </p:sp>
      <p:sp>
        <p:nvSpPr>
          <p:cNvPr id="35" name="Номер слайда 2"/>
          <p:cNvSpPr txBox="1">
            <a:spLocks/>
          </p:cNvSpPr>
          <p:nvPr/>
        </p:nvSpPr>
        <p:spPr>
          <a:xfrm>
            <a:off x="8172400" y="6445222"/>
            <a:ext cx="965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20072" y="0"/>
            <a:ext cx="2627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 Reality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(FRT)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536504" cy="606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2" y="6470185"/>
            <a:ext cx="673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Программное обеспечение 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Flying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www.flyinglogic.com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4714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07704" y="44624"/>
            <a:ext cx="5041752" cy="418058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Отсечение негативной ветви (НВ)</a:t>
            </a:r>
          </a:p>
        </p:txBody>
      </p:sp>
      <p:pic>
        <p:nvPicPr>
          <p:cNvPr id="19" name="Picture 2" descr="C:\Users\afatkin.ALFATECH\Desktop\LogoLata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256"/>
            <a:ext cx="1037031" cy="39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омер слайда 2"/>
          <p:cNvSpPr txBox="1">
            <a:spLocks/>
          </p:cNvSpPr>
          <p:nvPr/>
        </p:nvSpPr>
        <p:spPr>
          <a:xfrm>
            <a:off x="8172400" y="6445222"/>
            <a:ext cx="965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8878"/>
            <a:ext cx="3456384" cy="313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69" y="1393154"/>
            <a:ext cx="52959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3243"/>
            <a:ext cx="30289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39103"/>
            <a:ext cx="3028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559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8028384" y="6322653"/>
            <a:ext cx="10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662473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Построение Дерева  перехода (ДП)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498" y="404664"/>
            <a:ext cx="89286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 предпосылок —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это логическое построение, позволяющее в плане решения любой системной задачи выявить возможные препятствия и пути их преодоления. При помощи дерева перехода удается определить минимальные условия, необходимые для успешного выполнения задачи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9438" y="2060848"/>
            <a:ext cx="892867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Термины  и порядок заполнения ДП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(Цель, Задача),- обычно из ДРК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Overcome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(Преодоление  препятствие) – несуществующие , но необходимые условия  достижения цели. Чего действительно не хватает.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Milestone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(Промежуточная цель, Контрольная  точка ). – отрицание препятствия  (обход его)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Confidence Spinners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(Счетчика доверия)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того чтобы получить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необходимо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Преодолеть 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этого нужен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6288" y="4379454"/>
            <a:ext cx="90521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дерева: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Сверху Задача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Внизу пары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Overcome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 порядке Раньше – Позже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Постройте горизонтальные и вертикальные связи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Если каждый из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может преодолеть препятствие – то юнктор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осуществления  корневых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потребуются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Действия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Дерево читается сверху вниз, спускаясь от условий к действиям.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Уберите альтернативы  из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85773" y="-763"/>
            <a:ext cx="2754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Prerequisite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(PTR)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21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884368" y="6322653"/>
            <a:ext cx="1154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374441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Дерево  перехода (ДП) 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4" y="764704"/>
            <a:ext cx="859234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985773" y="-763"/>
            <a:ext cx="2754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Prerequisite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(PTR)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412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5496" y="-13394"/>
            <a:ext cx="6624736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</a:rPr>
              <a:t>Дерево  перехода (ДП)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067944" y="-763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Prerequisite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 (PTR)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79141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6356" y="5661248"/>
            <a:ext cx="6738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(Задача)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Overcome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(Преодоление)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(Промежуточная цель).</a:t>
            </a:r>
          </a:p>
        </p:txBody>
      </p:sp>
    </p:spTree>
    <p:extLst>
      <p:ext uri="{BB962C8B-B14F-4D97-AF65-F5344CB8AC3E}">
        <p14:creationId xmlns:p14="http://schemas.microsoft.com/office/powerpoint/2010/main" val="3499029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Скругленная соединительная линия 127"/>
          <p:cNvCxnSpPr/>
          <p:nvPr/>
        </p:nvCxnSpPr>
        <p:spPr>
          <a:xfrm rot="5400000" flipH="1" flipV="1">
            <a:off x="11269312" y="5054191"/>
            <a:ext cx="928694" cy="964413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4739" y="0"/>
            <a:ext cx="4156665" cy="42860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План преобразований (ПП) </a:t>
            </a:r>
          </a:p>
        </p:txBody>
      </p:sp>
      <p:sp>
        <p:nvSpPr>
          <p:cNvPr id="47" name="Номер слайда 2"/>
          <p:cNvSpPr txBox="1">
            <a:spLocks/>
          </p:cNvSpPr>
          <p:nvPr/>
        </p:nvSpPr>
        <p:spPr>
          <a:xfrm>
            <a:off x="7884368" y="6445222"/>
            <a:ext cx="125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50" y="404664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3" y="2528887"/>
            <a:ext cx="6216066" cy="424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 descr="https://docs.google.com/document/pubimage?id=1XYtJrYnF4TCNvvACw4w9qt882ry69Pc8MvguO0T1vqw&amp;image_id=1KWDtNy9f8kSxui8UNNjfv0LU5YRvBYU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0"/>
            <a:ext cx="4349943" cy="400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413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Скругленная соединительная линия 127"/>
          <p:cNvCxnSpPr/>
          <p:nvPr/>
        </p:nvCxnSpPr>
        <p:spPr>
          <a:xfrm rot="5400000" flipH="1" flipV="1">
            <a:off x="11269312" y="5054191"/>
            <a:ext cx="928694" cy="964413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4739" y="0"/>
            <a:ext cx="4156665" cy="42860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План преобразования (ПП) </a:t>
            </a:r>
          </a:p>
        </p:txBody>
      </p:sp>
      <p:sp>
        <p:nvSpPr>
          <p:cNvPr id="47" name="Номер слайда 2"/>
          <p:cNvSpPr txBox="1">
            <a:spLocks/>
          </p:cNvSpPr>
          <p:nvPr/>
        </p:nvSpPr>
        <p:spPr>
          <a:xfrm>
            <a:off x="8028384" y="6445222"/>
            <a:ext cx="11095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42384" y="-10758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120" y="476672"/>
            <a:ext cx="9002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План преобразования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это логическое построение, представляющее собой  пошаговое описание процесса реализации задачи. Это инструмент внедрения. Его суть — дать исполнителям  порядок  исполнения действий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110001" y="3602047"/>
            <a:ext cx="88950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Построение ПП: 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 Определяем цель (Задача из  ДП)</a:t>
            </a: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Строим промежуточные результаты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 ДПр + дополнительные</a:t>
            </a:r>
          </a:p>
          <a:p>
            <a:pPr marL="15875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Дополняем шаг до полноты: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Результат, которого вы хотите достичь.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(Промежуточный результат),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(Промежуточная цель), или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(Цель) вашего ДП.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текущей реальности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Precondition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(Предварительное условие),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(Промежуточный результат) или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Milestone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(Промежуточная цель) из предыдущего Шага.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(Действие).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Нужно четко определить, какой из ответственных сотрудников сможет его успешно выполнить.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87799" y="1455105"/>
            <a:ext cx="8875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Элементы  и порядок построения ПП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Цель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Intermediate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промежуточный  нейтральный эффект (ПЭ) , в зоне контроля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Precondition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–нейтральный эффект (Предусловие) , вне  зоны контроля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–нейтральный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эффект (Действие) , в зоне контроля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желаемый результат (ЖР)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Undesirable Effect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нежелательное явление (НЖЯ)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32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/>
          <p:cNvSpPr/>
          <p:nvPr/>
        </p:nvSpPr>
        <p:spPr>
          <a:xfrm>
            <a:off x="62774" y="-184764"/>
            <a:ext cx="36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959"/>
            <a:ext cx="3275856" cy="318588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0000"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Опрос преподавателей</a:t>
            </a:r>
            <a:endParaRPr lang="ru-RU" sz="1400" dirty="0"/>
          </a:p>
        </p:txBody>
      </p:sp>
      <p:sp>
        <p:nvSpPr>
          <p:cNvPr id="43" name="Номер слайда 2">
            <a:extLst>
              <a:ext uri="{FF2B5EF4-FFF2-40B4-BE49-F238E27FC236}">
                <a16:creationId xmlns:a16="http://schemas.microsoft.com/office/drawing/2014/main" id="{6365B452-664B-491B-810A-BF61F5FF3A2C}"/>
              </a:ext>
            </a:extLst>
          </p:cNvPr>
          <p:cNvSpPr txBox="1">
            <a:spLocks/>
          </p:cNvSpPr>
          <p:nvPr/>
        </p:nvSpPr>
        <p:spPr>
          <a:xfrm>
            <a:off x="8304204" y="6459153"/>
            <a:ext cx="86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0202F47-E914-4D48-9D00-1CD9C2DC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406042"/>
              </p:ext>
            </p:extLst>
          </p:nvPr>
        </p:nvGraphicFramePr>
        <p:xfrm>
          <a:off x="30335" y="764704"/>
          <a:ext cx="9042798" cy="3711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846">
                  <a:extLst>
                    <a:ext uri="{9D8B030D-6E8A-4147-A177-3AD203B41FA5}">
                      <a16:colId xmlns:a16="http://schemas.microsoft.com/office/drawing/2014/main" val="81271117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4277428366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3435656337"/>
                    </a:ext>
                  </a:extLst>
                </a:gridCol>
              </a:tblGrid>
              <a:tr h="3036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Код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Описание нежелательного явления (НЯ)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Возможное решение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5747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Семь видов расписаний для студентов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Одно расписание на семестр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97566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Лишняя информация (другие группы)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Фильтрация по группе, преподавателю …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90616"/>
                  </a:ext>
                </a:extLst>
              </a:tr>
              <a:tr h="29745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Номера недель без дат (отдельная таблица)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Есть день недели, дата, время занятия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3182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типа занятия (лекция, семинар, ….)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Есть тип занятия (лекция, семинар, …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449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номера занятия по предмету (1,2 ….6)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Есть номера занятия по предмету (1,2 ….6)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07945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преподавателя в расписании (отдельное расписание для преподавателей)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Единое расписание для студентов и преподавателей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89621"/>
                  </a:ext>
                </a:extLst>
              </a:tr>
              <a:tr h="3063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Разнородные данные во одной ячейке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Одна ячейка – одно значение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7736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Затруднена сортировка и фильтрация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Простая  сортировка и фильтрация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10483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Затруднены поиск ошибок и изменение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Облегчен поиск ошибок и изменение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37401"/>
                  </a:ext>
                </a:extLst>
              </a:tr>
              <a:tr h="2608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Нет своевременного оповещения об изменениях в расписании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Рассылка индивидуального оповещения на корпоративную почту </a:t>
                      </a:r>
                    </a:p>
                  </a:txBody>
                  <a:tcPr marL="7620" marR="7620" marT="7620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0873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3BA324-5E95-49C5-A203-F28B18380A97}"/>
              </a:ext>
            </a:extLst>
          </p:cNvPr>
          <p:cNvSpPr txBox="1"/>
          <p:nvPr/>
        </p:nvSpPr>
        <p:spPr>
          <a:xfrm>
            <a:off x="4077825" y="0"/>
            <a:ext cx="2222368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F6324-8B60-4221-A255-765D2F8B6E8A}"/>
              </a:ext>
            </a:extLst>
          </p:cNvPr>
          <p:cNvSpPr txBox="1"/>
          <p:nvPr/>
        </p:nvSpPr>
        <p:spPr>
          <a:xfrm>
            <a:off x="3333096" y="10644"/>
            <a:ext cx="2454137" cy="41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rtlCol="0" anchor="ctr" anchorCtr="0">
            <a:normAutofit fontScale="92500" lnSpcReduction="10000"/>
          </a:bodyPr>
          <a:lstStyle>
            <a:lvl1pPr>
              <a:spcBef>
                <a:spcPct val="0"/>
              </a:spcBef>
              <a:buNone/>
              <a:defRPr sz="2400" b="1" cap="none" spc="50" baseline="0">
                <a:solidFill>
                  <a:srgbClr val="FFFF0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НЯ  в расписании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47F4C-715A-40C0-B2C6-137FE2B2E648}"/>
              </a:ext>
            </a:extLst>
          </p:cNvPr>
          <p:cNvSpPr txBox="1"/>
          <p:nvPr/>
        </p:nvSpPr>
        <p:spPr>
          <a:xfrm>
            <a:off x="251520" y="6381328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FFFF00"/>
                </a:solidFill>
              </a:rPr>
              <a:t>НЯ</a:t>
            </a:r>
            <a:r>
              <a:rPr lang="ru-RU" dirty="0"/>
              <a:t> – нежелательное явление</a:t>
            </a:r>
          </a:p>
        </p:txBody>
      </p:sp>
    </p:spTree>
    <p:extLst>
      <p:ext uri="{BB962C8B-B14F-4D97-AF65-F5344CB8AC3E}">
        <p14:creationId xmlns:p14="http://schemas.microsoft.com/office/powerpoint/2010/main" val="380343542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Скругленная соединительная линия 127"/>
          <p:cNvCxnSpPr/>
          <p:nvPr/>
        </p:nvCxnSpPr>
        <p:spPr>
          <a:xfrm rot="5400000" flipH="1" flipV="1">
            <a:off x="11269312" y="5054191"/>
            <a:ext cx="928694" cy="964413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24739" y="0"/>
            <a:ext cx="5316819" cy="428604"/>
          </a:xfrm>
        </p:spPr>
        <p:txBody>
          <a:bodyPr/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/>
                <a:ea typeface="+mn-ea"/>
                <a:cs typeface="+mn-cs"/>
              </a:rPr>
              <a:t>План  преобразования (ПП) </a:t>
            </a:r>
          </a:p>
        </p:txBody>
      </p:sp>
      <p:sp>
        <p:nvSpPr>
          <p:cNvPr id="47" name="Номер слайда 2"/>
          <p:cNvSpPr txBox="1">
            <a:spLocks/>
          </p:cNvSpPr>
          <p:nvPr/>
        </p:nvSpPr>
        <p:spPr>
          <a:xfrm>
            <a:off x="7956376" y="6445222"/>
            <a:ext cx="1181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34153" y="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Tree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(TRT)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4" y="435957"/>
            <a:ext cx="8272929" cy="601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884" y="6488668"/>
            <a:ext cx="673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Программное обеспечение 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Flying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www.flyinglogic.com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943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1672787" cy="418058"/>
          </a:xfrm>
        </p:spPr>
        <p:txBody>
          <a:bodyPr/>
          <a:lstStyle/>
          <a:p>
            <a:pPr fontAlgn="ctr"/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KNIME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59632" y="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KNIME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Konstanz Information Miner)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5188" y="350500"/>
            <a:ext cx="89309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Knime процесс программирования логики осуществляется через создание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состоит из узлов которые выполняют ту или иную функцию. Узлы, соединяются между собой стрелочками которые показывают направление движение данных.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После того как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создан – его можно запустить на исполнение. После того как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запущен на исполнение, в базовом сценарии ноды (узлы)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начинают отрабатывать один за одним, начиная с самого первого.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8" y="2106646"/>
            <a:ext cx="761047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6732240" y="4005064"/>
            <a:ext cx="1152128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65227" y="3429000"/>
            <a:ext cx="12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Нода (Узел)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8768" y="3835787"/>
            <a:ext cx="1172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Светофор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6776640" y="3615541"/>
            <a:ext cx="1152128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9352" y="5013176"/>
            <a:ext cx="12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Типы нод</a:t>
            </a:r>
          </a:p>
        </p:txBody>
      </p:sp>
      <p:cxnSp>
        <p:nvCxnSpPr>
          <p:cNvPr id="17" name="Прямая со стрелкой 16"/>
          <p:cNvCxnSpPr>
            <a:stCxn id="16" idx="1"/>
          </p:cNvCxnSpPr>
          <p:nvPr/>
        </p:nvCxnSpPr>
        <p:spPr>
          <a:xfrm flipH="1">
            <a:off x="3059832" y="5182453"/>
            <a:ext cx="4699520" cy="33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2360" y="5682734"/>
            <a:ext cx="1071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Проекты</a:t>
            </a:r>
          </a:p>
        </p:txBody>
      </p:sp>
      <p:cxnSp>
        <p:nvCxnSpPr>
          <p:cNvPr id="20" name="Прямая со стрелкой 19"/>
          <p:cNvCxnSpPr>
            <a:stCxn id="19" idx="1"/>
          </p:cNvCxnSpPr>
          <p:nvPr/>
        </p:nvCxnSpPr>
        <p:spPr>
          <a:xfrm flipH="1">
            <a:off x="1547664" y="5852011"/>
            <a:ext cx="6264696" cy="16927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20755" y="4284385"/>
            <a:ext cx="107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Рабочая область</a:t>
            </a:r>
          </a:p>
        </p:txBody>
      </p:sp>
      <p:cxnSp>
        <p:nvCxnSpPr>
          <p:cNvPr id="29" name="Прямая со стрелкой 28"/>
          <p:cNvCxnSpPr>
            <a:stCxn id="28" idx="1"/>
          </p:cNvCxnSpPr>
          <p:nvPr/>
        </p:nvCxnSpPr>
        <p:spPr>
          <a:xfrm flipH="1">
            <a:off x="5290120" y="4576773"/>
            <a:ext cx="2530635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794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1672787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Язык </a:t>
            </a:r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R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1833"/>
            <a:ext cx="7795592" cy="643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855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448251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893" y="0"/>
            <a:ext cx="3112947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Процедуры</a:t>
            </a:r>
            <a:r>
              <a:rPr lang="en-US" sz="2400" b="1" cap="none" dirty="0">
                <a:solidFill>
                  <a:srgbClr val="FFFF00"/>
                </a:solidFill>
                <a:ea typeface="+mn-ea"/>
                <a:cs typeface="+mn-cs"/>
              </a:rPr>
              <a:t> KNIME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53050"/>
            <a:ext cx="2880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32587" y="0"/>
            <a:ext cx="336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Яснев Олег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KNIME bioinformatics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8123" y="589155"/>
            <a:ext cx="9110515" cy="5084731"/>
            <a:chOff x="18123" y="589155"/>
            <a:chExt cx="9110515" cy="508473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91"/>
            <a:stretch/>
          </p:blipFill>
          <p:spPr bwMode="auto">
            <a:xfrm>
              <a:off x="18123" y="589155"/>
              <a:ext cx="9108380" cy="508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739" y="5343543"/>
              <a:ext cx="2099899" cy="32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140956" y="5702700"/>
            <a:ext cx="889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Процедуры: сбора  информации , обработки, анализа, визуализации  и развертывания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8122" y="6066705"/>
            <a:ext cx="8946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(развёртывание программного обеспечения)— подготовка системы приложений  для промышленного  использования .</a:t>
            </a:r>
          </a:p>
        </p:txBody>
      </p:sp>
    </p:spTree>
    <p:extLst>
      <p:ext uri="{BB962C8B-B14F-4D97-AF65-F5344CB8AC3E}">
        <p14:creationId xmlns:p14="http://schemas.microsoft.com/office/powerpoint/2010/main" val="3533877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482" y="0"/>
            <a:ext cx="3463398" cy="418058"/>
          </a:xfrm>
        </p:spPr>
        <p:txBody>
          <a:bodyPr/>
          <a:lstStyle/>
          <a:p>
            <a:pPr fontAlgn="ctr"/>
            <a:r>
              <a:rPr lang="ru-RU" sz="2400" b="1" cap="none">
                <a:solidFill>
                  <a:srgbClr val="FFFF00"/>
                </a:solidFill>
                <a:ea typeface="+mn-ea"/>
                <a:cs typeface="+mn-cs"/>
              </a:rPr>
              <a:t>Система безопасности</a:t>
            </a:r>
            <a:endParaRPr lang="ru-RU" b="1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582543"/>
            <a:ext cx="1941057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рисками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00941" y="574522"/>
            <a:ext cx="2231099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уязвимостями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4099" y="1568986"/>
            <a:ext cx="2157941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угрозами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2819091"/>
            <a:ext cx="2157941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Права доступа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71800" y="2511315"/>
            <a:ext cx="2448272" cy="1015663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Идентификация  Аутентификация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Авторизация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932" y="5980020"/>
            <a:ext cx="237511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Криптографическая защита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931" y="5157192"/>
            <a:ext cx="237511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Антивирусная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защита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299274" y="2511315"/>
            <a:ext cx="3532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Идентификация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присвоение пользователю  уникального имени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идентификатора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(индекса)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99274" y="3434516"/>
            <a:ext cx="38686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Аутентификация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предоставление доказательств, что вы на самом деле есть тот, кем идентифицировались  и заходите в систему (логин, пароль,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SMS)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75191" y="3284984"/>
            <a:ext cx="2667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Права доступа: 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нет доступа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чтение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запись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удаление</a:t>
            </a:r>
          </a:p>
          <a:p>
            <a:pPr marL="3587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изменение доступа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75312" y="1178401"/>
            <a:ext cx="3222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угрозами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возможностей нарушителей безопасности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275312" y="237949"/>
            <a:ext cx="3499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уязвимостями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определение  и защита  уязвимых мест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8819" y="1463536"/>
            <a:ext cx="25833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Управление рисками 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 риска несанкционированного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доступа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2699792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Авторизация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проверка прав доступа после аутентификации (входа в систему)</a:t>
            </a:r>
          </a:p>
        </p:txBody>
      </p:sp>
      <p:cxnSp>
        <p:nvCxnSpPr>
          <p:cNvPr id="25" name="Прямая соединительная линия 19"/>
          <p:cNvCxnSpPr>
            <a:stCxn id="12" idx="1"/>
            <a:endCxn id="11" idx="3"/>
          </p:cNvCxnSpPr>
          <p:nvPr/>
        </p:nvCxnSpPr>
        <p:spPr>
          <a:xfrm rot="10800000" flipV="1">
            <a:off x="2192577" y="928464"/>
            <a:ext cx="508364" cy="80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9"/>
          <p:cNvCxnSpPr>
            <a:stCxn id="15" idx="1"/>
            <a:endCxn id="14" idx="3"/>
          </p:cNvCxnSpPr>
          <p:nvPr/>
        </p:nvCxnSpPr>
        <p:spPr>
          <a:xfrm rot="10800000">
            <a:off x="2409462" y="3019147"/>
            <a:ext cx="36233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9"/>
          <p:cNvCxnSpPr>
            <a:stCxn id="13" idx="1"/>
            <a:endCxn id="11" idx="3"/>
          </p:cNvCxnSpPr>
          <p:nvPr/>
        </p:nvCxnSpPr>
        <p:spPr>
          <a:xfrm rot="10800000">
            <a:off x="2192577" y="936487"/>
            <a:ext cx="581522" cy="9864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19024" y="2116713"/>
            <a:ext cx="115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Инсайдер</a:t>
            </a:r>
          </a:p>
        </p:txBody>
      </p:sp>
    </p:spTree>
    <p:extLst>
      <p:ext uri="{BB962C8B-B14F-4D97-AF65-F5344CB8AC3E}">
        <p14:creationId xmlns:p14="http://schemas.microsoft.com/office/powerpoint/2010/main" val="952973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909" y="18658"/>
            <a:ext cx="3661995" cy="386006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Дисперсия  и</a:t>
            </a:r>
            <a:r>
              <a:rPr lang="en-US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  </a:t>
            </a:r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квантили</a:t>
            </a:r>
            <a:endParaRPr lang="ru-RU" sz="2400" cap="none" dirty="0">
              <a:solidFill>
                <a:srgbClr val="FFFF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41406" y="6442959"/>
            <a:ext cx="79404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B0651-EE4F-4900-A07F-96A6BFA9D0F0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</p:txBody>
      </p:sp>
      <p:sp>
        <p:nvSpPr>
          <p:cNvPr id="5" name="AutoShape 2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SpPr>
            <a:spLocks noChangeAspect="1" noChangeArrowheads="1"/>
          </p:cNvSpPr>
          <p:nvPr/>
        </p:nvSpPr>
        <p:spPr bwMode="auto">
          <a:xfrm>
            <a:off x="370792" y="361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4515" y="913944"/>
            <a:ext cx="827565" cy="193899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2" name="Группа 91"/>
          <p:cNvGrpSpPr/>
          <p:nvPr/>
        </p:nvGrpSpPr>
        <p:grpSpPr>
          <a:xfrm>
            <a:off x="155575" y="-15460"/>
            <a:ext cx="5301850" cy="2170623"/>
            <a:chOff x="107504" y="2320024"/>
            <a:chExt cx="5301850" cy="2170623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107504" y="3167208"/>
              <a:ext cx="40721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±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11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от 1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15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до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137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0,05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отскоков – нет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±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17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от 1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09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до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143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0,002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ошибок - нет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9936" y="2740148"/>
              <a:ext cx="264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Среднее и дисперсия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71552" y="2320024"/>
              <a:ext cx="1237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 замеров давления</a:t>
              </a:r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405544" y="340996"/>
            <a:ext cx="3569232" cy="1715466"/>
            <a:chOff x="107504" y="948741"/>
            <a:chExt cx="3569232" cy="1715466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07504" y="1340768"/>
              <a:ext cx="356923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124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от 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до 12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0,05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отскоков  - нет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124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от 11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до 13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 = 0,0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01)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 </a:t>
              </a:r>
              <a:r>
                <a:rPr kumimoji="0" lang="ru-RU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136 – ошибка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4674" y="948741"/>
              <a:ext cx="2987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Медиана и квантили</a:t>
              </a:r>
            </a:p>
          </p:txBody>
        </p:sp>
      </p:grpSp>
      <p:grpSp>
        <p:nvGrpSpPr>
          <p:cNvPr id="62" name="Группа 61"/>
          <p:cNvGrpSpPr/>
          <p:nvPr/>
        </p:nvGrpSpPr>
        <p:grpSpPr>
          <a:xfrm>
            <a:off x="4355976" y="2878209"/>
            <a:ext cx="4680520" cy="3279917"/>
            <a:chOff x="4795785" y="3475747"/>
            <a:chExt cx="4680520" cy="3279917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5948728" y="5229200"/>
              <a:ext cx="486905" cy="4861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Прямая соединительная линия 14"/>
            <p:cNvCxnSpPr>
              <a:endCxn id="11" idx="0"/>
            </p:cNvCxnSpPr>
            <p:nvPr/>
          </p:nvCxnSpPr>
          <p:spPr>
            <a:xfrm flipH="1">
              <a:off x="6192181" y="3645024"/>
              <a:ext cx="11283" cy="158417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>
              <a:stCxn id="11" idx="2"/>
            </p:cNvCxnSpPr>
            <p:nvPr/>
          </p:nvCxnSpPr>
          <p:spPr>
            <a:xfrm flipH="1">
              <a:off x="6192180" y="5715342"/>
              <a:ext cx="1" cy="24042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H="1">
              <a:off x="6123363" y="5953516"/>
              <a:ext cx="14401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 flipH="1">
              <a:off x="6120172" y="3645024"/>
              <a:ext cx="14401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>
              <a:stCxn id="11" idx="3"/>
              <a:endCxn id="11" idx="1"/>
            </p:cNvCxnSpPr>
            <p:nvPr/>
          </p:nvCxnSpPr>
          <p:spPr>
            <a:xfrm flipH="1">
              <a:off x="5948728" y="5472271"/>
              <a:ext cx="48690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рямоугольник 54"/>
            <p:cNvSpPr/>
            <p:nvPr/>
          </p:nvSpPr>
          <p:spPr>
            <a:xfrm>
              <a:off x="6516216" y="5050026"/>
              <a:ext cx="17536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quantile 0.25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7" name="Прямоугольник 56"/>
            <p:cNvSpPr/>
            <p:nvPr/>
          </p:nvSpPr>
          <p:spPr>
            <a:xfrm>
              <a:off x="4795785" y="5278718"/>
              <a:ext cx="1184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124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median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6517523" y="5517232"/>
              <a:ext cx="17536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quantile 0.75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6350564" y="3475747"/>
              <a:ext cx="9505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36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6509918" y="5786490"/>
              <a:ext cx="9172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min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H="1">
              <a:off x="5819633" y="6179081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H="1">
              <a:off x="5811541" y="6597352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flipH="1">
              <a:off x="5808350" y="4810929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flipH="1">
              <a:off x="5796774" y="4378881"/>
              <a:ext cx="767659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Прямоугольник 66"/>
            <p:cNvSpPr/>
            <p:nvPr/>
          </p:nvSpPr>
          <p:spPr>
            <a:xfrm>
              <a:off x="6605127" y="4222081"/>
              <a:ext cx="26551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  IQR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13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Граница ошибки</a:t>
              </a: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6675329" y="6379930"/>
              <a:ext cx="26277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  IQR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ошибки</a:t>
              </a: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6613219" y="4598696"/>
              <a:ext cx="2801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1.5 IQR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12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отскока</a:t>
              </a: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6675329" y="6041376"/>
              <a:ext cx="28009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1.5 IQR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12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отскока</a:t>
              </a:r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6729131" y="6014580"/>
              <a:ext cx="11107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4927625" y="4205316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5" name="Прямоугольник 104"/>
            <p:cNvSpPr/>
            <p:nvPr/>
          </p:nvSpPr>
          <p:spPr>
            <a:xfrm>
              <a:off x="4941484" y="6417110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4927736" y="4599067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Прямоугольник 106"/>
            <p:cNvSpPr/>
            <p:nvPr/>
          </p:nvSpPr>
          <p:spPr>
            <a:xfrm>
              <a:off x="4979722" y="5957571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6579200" y="5268524"/>
              <a:ext cx="18169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3" name="Группа 92"/>
          <p:cNvGrpSpPr/>
          <p:nvPr/>
        </p:nvGrpSpPr>
        <p:grpSpPr>
          <a:xfrm>
            <a:off x="134639" y="2626007"/>
            <a:ext cx="4334378" cy="3929263"/>
            <a:chOff x="3107445" y="2780928"/>
            <a:chExt cx="4334378" cy="3929263"/>
          </a:xfrm>
        </p:grpSpPr>
        <p:grpSp>
          <p:nvGrpSpPr>
            <p:cNvPr id="85" name="Группа 84"/>
            <p:cNvGrpSpPr/>
            <p:nvPr/>
          </p:nvGrpSpPr>
          <p:grpSpPr>
            <a:xfrm>
              <a:off x="4153738" y="2962921"/>
              <a:ext cx="486905" cy="3591108"/>
              <a:chOff x="4827689" y="3150260"/>
              <a:chExt cx="486905" cy="3591108"/>
            </a:xfrm>
          </p:grpSpPr>
          <p:cxnSp>
            <p:nvCxnSpPr>
              <p:cNvPr id="73" name="Прямая соединительная линия 72"/>
              <p:cNvCxnSpPr/>
              <p:nvPr/>
            </p:nvCxnSpPr>
            <p:spPr>
              <a:xfrm>
                <a:off x="5035830" y="3150260"/>
                <a:ext cx="49563" cy="35911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/>
              <p:cNvCxnSpPr>
                <a:stCxn id="65" idx="1"/>
                <a:endCxn id="65" idx="3"/>
              </p:cNvCxnSpPr>
              <p:nvPr/>
            </p:nvCxnSpPr>
            <p:spPr>
              <a:xfrm>
                <a:off x="4827689" y="4919186"/>
                <a:ext cx="48690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Прямоугольник 77"/>
                <p:cNvSpPr/>
                <p:nvPr/>
              </p:nvSpPr>
              <p:spPr>
                <a:xfrm>
                  <a:off x="3429043" y="4607409"/>
                  <a:ext cx="6607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ru-RU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acc>
                      <m:r>
                        <a:rPr kumimoji="0" lang="en-US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12</a:t>
                  </a:r>
                  <a:r>
                    <a:rPr kumimoji="0" lang="ru-RU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6</a:t>
                  </a:r>
                </a:p>
              </p:txBody>
            </p:sp>
          </mc:Choice>
          <mc:Fallback xmlns="">
            <p:sp>
              <p:nvSpPr>
                <p:cNvPr id="78" name="Прямоугольник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43" y="4607409"/>
                  <a:ext cx="660758" cy="3385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5357" r="-4630" b="-214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Прямоугольник 86"/>
            <p:cNvSpPr/>
            <p:nvPr/>
          </p:nvSpPr>
          <p:spPr>
            <a:xfrm>
              <a:off x="4900526" y="6371637"/>
              <a:ext cx="23985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-3σ 109 </a:t>
              </a:r>
              <a:r>
                <a:rPr kumimoji="0" lang="ru-R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Граница ошибки</a:t>
              </a:r>
            </a:p>
          </p:txBody>
        </p:sp>
        <p:sp>
          <p:nvSpPr>
            <p:cNvPr id="89" name="Прямоугольник 88"/>
            <p:cNvSpPr/>
            <p:nvPr/>
          </p:nvSpPr>
          <p:spPr>
            <a:xfrm>
              <a:off x="4869697" y="2780928"/>
              <a:ext cx="25721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+3σ</a:t>
              </a:r>
              <a:r>
                <a:rPr kumimoji="0" lang="ru-R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43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Граница ошибки</a:t>
              </a:r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92589" y="3094384"/>
              <a:ext cx="24157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+2σ 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37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Граница отскока </a:t>
              </a:r>
            </a:p>
          </p:txBody>
        </p:sp>
        <p:sp>
          <p:nvSpPr>
            <p:cNvPr id="91" name="Прямоугольник 90"/>
            <p:cNvSpPr/>
            <p:nvPr/>
          </p:nvSpPr>
          <p:spPr>
            <a:xfrm>
              <a:off x="4848145" y="5981671"/>
              <a:ext cx="24221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-2σ  1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15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Граница отскока</a:t>
              </a:r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3145626" y="2794363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p=0.002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Прямоугольник 100"/>
            <p:cNvSpPr/>
            <p:nvPr/>
          </p:nvSpPr>
          <p:spPr>
            <a:xfrm>
              <a:off x="3184506" y="3151873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3107445" y="5981671"/>
              <a:ext cx="764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</a:t>
              </a:r>
              <a:r>
                <a:rPr kumimoji="0" lang="ru-RU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3" name="Прямоугольник 102"/>
            <p:cNvSpPr/>
            <p:nvPr/>
          </p:nvSpPr>
          <p:spPr>
            <a:xfrm>
              <a:off x="3134740" y="6362980"/>
              <a:ext cx="8691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p=0.002</a:t>
              </a:r>
              <a:endPara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180932" y="3793819"/>
            <a:ext cx="486905" cy="15662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51590" y="3654908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0.67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130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1748965" y="507589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-0.67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122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1781623" y="4392259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50% 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значений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6136200" y="4655597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50% 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значений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6" name="Прямая соединительная линия 75"/>
          <p:cNvCxnSpPr/>
          <p:nvPr/>
        </p:nvCxnSpPr>
        <p:spPr>
          <a:xfrm>
            <a:off x="1353412" y="5586319"/>
            <a:ext cx="1612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1320754" y="3607778"/>
            <a:ext cx="1612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Прямоугольник 82"/>
          <p:cNvSpPr/>
          <p:nvPr/>
        </p:nvSpPr>
        <p:spPr>
          <a:xfrm>
            <a:off x="1652330" y="538410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1σ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1560098" y="3393005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+1σ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32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8" name="Прямая соединительная линия 87"/>
          <p:cNvCxnSpPr/>
          <p:nvPr/>
        </p:nvCxnSpPr>
        <p:spPr>
          <a:xfrm flipH="1">
            <a:off x="1043920" y="2802700"/>
            <a:ext cx="767659" cy="0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 flipH="1">
            <a:off x="998425" y="3140968"/>
            <a:ext cx="829163" cy="1026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 flipH="1">
            <a:off x="1076578" y="6381328"/>
            <a:ext cx="767659" cy="0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flipH="1">
            <a:off x="1022032" y="6011022"/>
            <a:ext cx="829163" cy="1026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0" y="6482449"/>
            <a:ext cx="783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Замеры давления: 124, 123,125,122, 136. Рассчитайте среднее и медиану</a:t>
            </a:r>
          </a:p>
        </p:txBody>
      </p:sp>
    </p:spTree>
    <p:extLst>
      <p:ext uri="{BB962C8B-B14F-4D97-AF65-F5344CB8AC3E}">
        <p14:creationId xmlns:p14="http://schemas.microsoft.com/office/powerpoint/2010/main" val="1969560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1"/>
            <a:ext cx="4117132" cy="465138"/>
          </a:xfrm>
        </p:spPr>
        <p:txBody>
          <a:bodyPr>
            <a:noAutofit/>
          </a:bodyPr>
          <a:lstStyle/>
          <a:p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itchFamily="18" charset="0"/>
              </a:rPr>
              <a:t>Стандартное отклонение</a:t>
            </a:r>
            <a:endParaRPr lang="ru-RU" sz="2400" cap="none" dirty="0">
              <a:solidFill>
                <a:srgbClr val="FFFF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41406" y="6442959"/>
            <a:ext cx="79404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B0651-EE4F-4900-A07F-96A6BFA9D0F0}" type="slidenum"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ru-RU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</p:txBody>
      </p:sp>
      <p:sp>
        <p:nvSpPr>
          <p:cNvPr id="5" name="AutoShape 2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4" descr="ÐÐ°ÑÑÐ¸Ð½ÐºÐ¸ Ð¿Ð¾ Ð·Ð°Ð¿ÑÐ¾ÑÑ Ð¸Ð·Ð¼ÐµÑ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Вероятность того, что истинное значение попадет в определенный интервал около измеренного среднего значения при нормальном распределении ошиб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4" y="681262"/>
            <a:ext cx="7589672" cy="303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5575" y="4055031"/>
            <a:ext cx="49924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Вероятность попасть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интервал ±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0.67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 — примерно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 интервал ± 1σ — примерно 68%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0.682)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 интервал ± 2σ — примерно 95%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0.954)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интервал ± 3σ — примерно 99,8%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0.998)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3180" y="5541039"/>
            <a:ext cx="7627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Результат измерения =100 ± 5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грамм (нормальное  распределение,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1σ 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68%    (± 1σ ) вероятность  нахождения от 95 до 105 г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95%    (± 2σ ) вероятность  нахождения от 90 до 110 г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99,8%  (± 3σ ) вероятность  нахождения от 85 до 115 г 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79905" y="3722435"/>
            <a:ext cx="6629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https://ru.wikipedia.org/wiki/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Среднеквадратическое_отклонение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78792" y="4332030"/>
            <a:ext cx="3460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Есть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уверенности, что «реальное» значение находится между этими двумя границами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4430" y="5851373"/>
            <a:ext cx="34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Напишите доверительные интервалы для 1, 2 и 3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σ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  среднем =78 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1σ = 4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582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 txBox="1">
            <a:spLocks/>
          </p:cNvSpPr>
          <p:nvPr/>
        </p:nvSpPr>
        <p:spPr>
          <a:xfrm>
            <a:off x="7956376" y="6322653"/>
            <a:ext cx="1082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16615" y="-8367"/>
            <a:ext cx="4039462" cy="418058"/>
          </a:xfrm>
        </p:spPr>
        <p:txBody>
          <a:bodyPr/>
          <a:lstStyle/>
          <a:p>
            <a:pPr fontAlgn="ctr"/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Языки программирования:</a:t>
            </a:r>
            <a:endParaRPr lang="ru-R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18423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442888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Группа 87"/>
          <p:cNvGrpSpPr>
            <a:grpSpLocks/>
          </p:cNvGrpSpPr>
          <p:nvPr/>
        </p:nvGrpSpPr>
        <p:grpSpPr bwMode="auto">
          <a:xfrm>
            <a:off x="3409938" y="2517122"/>
            <a:ext cx="1544203" cy="698249"/>
            <a:chOff x="3253081" y="508803"/>
            <a:chExt cx="1977058" cy="1897478"/>
          </a:xfrm>
        </p:grpSpPr>
        <p:sp>
          <p:nvSpPr>
            <p:cNvPr id="29" name="Скругленный прямоугольник 28"/>
            <p:cNvSpPr/>
            <p:nvPr/>
          </p:nvSpPr>
          <p:spPr>
            <a:xfrm>
              <a:off x="3253081" y="508803"/>
              <a:ext cx="1977058" cy="189747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Скругленный прямоугольник 12"/>
            <p:cNvSpPr/>
            <p:nvPr/>
          </p:nvSpPr>
          <p:spPr>
            <a:xfrm>
              <a:off x="3447874" y="1031863"/>
              <a:ext cx="1519557" cy="638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Структура данных</a:t>
              </a:r>
            </a:p>
          </p:txBody>
        </p:sp>
      </p:grpSp>
      <p:grpSp>
        <p:nvGrpSpPr>
          <p:cNvPr id="31" name="Группа 93"/>
          <p:cNvGrpSpPr>
            <a:grpSpLocks/>
          </p:cNvGrpSpPr>
          <p:nvPr/>
        </p:nvGrpSpPr>
        <p:grpSpPr bwMode="auto">
          <a:xfrm>
            <a:off x="2959765" y="3707068"/>
            <a:ext cx="1213023" cy="361641"/>
            <a:chOff x="1969438" y="3859898"/>
            <a:chExt cx="1334132" cy="387515"/>
          </a:xfrm>
        </p:grpSpPr>
        <p:sp>
          <p:nvSpPr>
            <p:cNvPr id="32" name="Скругленный прямоугольник 31"/>
            <p:cNvSpPr/>
            <p:nvPr/>
          </p:nvSpPr>
          <p:spPr>
            <a:xfrm>
              <a:off x="1969439" y="3879195"/>
              <a:ext cx="1334131" cy="36821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Скругленный прямоугольник 21"/>
            <p:cNvSpPr/>
            <p:nvPr/>
          </p:nvSpPr>
          <p:spPr>
            <a:xfrm>
              <a:off x="1969438" y="3859898"/>
              <a:ext cx="1334132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Иерархия</a:t>
              </a:r>
            </a:p>
          </p:txBody>
        </p:sp>
      </p:grpSp>
      <p:grpSp>
        <p:nvGrpSpPr>
          <p:cNvPr id="34" name="Группа 31"/>
          <p:cNvGrpSpPr>
            <a:grpSpLocks/>
          </p:cNvGrpSpPr>
          <p:nvPr/>
        </p:nvGrpSpPr>
        <p:grpSpPr bwMode="auto">
          <a:xfrm>
            <a:off x="3731087" y="1922737"/>
            <a:ext cx="919162" cy="353066"/>
            <a:chOff x="1246306" y="3805699"/>
            <a:chExt cx="964078" cy="541527"/>
          </a:xfrm>
        </p:grpSpPr>
        <p:sp>
          <p:nvSpPr>
            <p:cNvPr id="35" name="Скругленный прямоугольник 34"/>
            <p:cNvSpPr/>
            <p:nvPr/>
          </p:nvSpPr>
          <p:spPr>
            <a:xfrm>
              <a:off x="1287147" y="3805699"/>
              <a:ext cx="860844" cy="529904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Скругленный прямоугольник 21"/>
            <p:cNvSpPr/>
            <p:nvPr/>
          </p:nvSpPr>
          <p:spPr>
            <a:xfrm>
              <a:off x="1246306" y="3805699"/>
              <a:ext cx="964078" cy="54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Объект</a:t>
              </a:r>
            </a:p>
          </p:txBody>
        </p:sp>
      </p:grpSp>
      <p:grpSp>
        <p:nvGrpSpPr>
          <p:cNvPr id="37" name="Группа 93"/>
          <p:cNvGrpSpPr>
            <a:grpSpLocks/>
          </p:cNvGrpSpPr>
          <p:nvPr/>
        </p:nvGrpSpPr>
        <p:grpSpPr bwMode="auto">
          <a:xfrm>
            <a:off x="4399925" y="3719415"/>
            <a:ext cx="952500" cy="353781"/>
            <a:chOff x="1969439" y="3736053"/>
            <a:chExt cx="1047598" cy="607240"/>
          </a:xfrm>
        </p:grpSpPr>
        <p:sp>
          <p:nvSpPr>
            <p:cNvPr id="38" name="Скругленный прямоугольник 37"/>
            <p:cNvSpPr/>
            <p:nvPr/>
          </p:nvSpPr>
          <p:spPr>
            <a:xfrm>
              <a:off x="1969439" y="3736053"/>
              <a:ext cx="104759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Скругленный прямоугольник 21"/>
            <p:cNvSpPr/>
            <p:nvPr/>
          </p:nvSpPr>
          <p:spPr>
            <a:xfrm>
              <a:off x="1969439" y="3859898"/>
              <a:ext cx="963790" cy="3595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Массив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004387" y="1360647"/>
            <a:ext cx="13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компьютер</a:t>
            </a:r>
          </a:p>
        </p:txBody>
      </p:sp>
      <p:cxnSp>
        <p:nvCxnSpPr>
          <p:cNvPr id="41" name="Соединительная линия уступом 40"/>
          <p:cNvCxnSpPr>
            <a:stCxn id="35" idx="2"/>
            <a:endCxn id="29" idx="0"/>
          </p:cNvCxnSpPr>
          <p:nvPr/>
        </p:nvCxnSpPr>
        <p:spPr>
          <a:xfrm rot="16200000" flipH="1">
            <a:off x="4056769" y="2391850"/>
            <a:ext cx="248897" cy="164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29" idx="2"/>
            <a:endCxn id="38" idx="0"/>
          </p:cNvCxnSpPr>
          <p:nvPr/>
        </p:nvCxnSpPr>
        <p:spPr>
          <a:xfrm rot="16200000" flipH="1">
            <a:off x="4277085" y="3120325"/>
            <a:ext cx="504044" cy="69413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ная линия уступом 42"/>
          <p:cNvCxnSpPr>
            <a:stCxn id="29" idx="2"/>
            <a:endCxn id="33" idx="0"/>
          </p:cNvCxnSpPr>
          <p:nvPr/>
        </p:nvCxnSpPr>
        <p:spPr>
          <a:xfrm rot="5400000">
            <a:off x="3628311" y="3153338"/>
            <a:ext cx="491697" cy="61576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871633" y="5758050"/>
            <a:ext cx="92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Fortran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2018279" y="579517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Algol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539552" y="5808855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Assembler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5895690" y="574892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 Basic 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7326847" y="5748920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Pascal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5666126" y="3395466"/>
            <a:ext cx="102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Statistica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6815460" y="337285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7526085" y="3383619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810179" y="3522402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1642120" y="934488"/>
            <a:ext cx="5334018" cy="516665"/>
            <a:chOff x="919218" y="616784"/>
            <a:chExt cx="5334018" cy="426995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919218" y="674447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1907083" y="650556"/>
              <a:ext cx="5934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C++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4342920" y="616784"/>
              <a:ext cx="476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C#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5400823" y="618189"/>
              <a:ext cx="852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Python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3086516" y="618189"/>
              <a:ext cx="5765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Прямоугольник 62"/>
          <p:cNvSpPr/>
          <p:nvPr/>
        </p:nvSpPr>
        <p:spPr>
          <a:xfrm>
            <a:off x="436719" y="3505507"/>
            <a:ext cx="111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JavaScript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3960623" y="5758050"/>
            <a:ext cx="88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COBOL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165" y="3980278"/>
            <a:ext cx="1560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интернет сеть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66278" y="565156"/>
            <a:ext cx="306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рабочие (универсальные)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9640" y="3891734"/>
            <a:ext cx="220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обработка данных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698" y="5229200"/>
            <a:ext cx="14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устаревшие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8055199" y="338361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63399" y="2813899"/>
            <a:ext cx="25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специализированные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863" y="2827077"/>
            <a:ext cx="25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специализированные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32589" y="1348655"/>
            <a:ext cx="83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бизнес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79344" y="1360821"/>
            <a:ext cx="75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наука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90821" y="6288942"/>
            <a:ext cx="13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уходящие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586395" y="5157192"/>
            <a:ext cx="971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учебные</a:t>
            </a:r>
          </a:p>
        </p:txBody>
      </p:sp>
    </p:spTree>
    <p:extLst>
      <p:ext uri="{BB962C8B-B14F-4D97-AF65-F5344CB8AC3E}">
        <p14:creationId xmlns:p14="http://schemas.microsoft.com/office/powerpoint/2010/main" val="371942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Номер слайда 2"/>
          <p:cNvSpPr txBox="1">
            <a:spLocks/>
          </p:cNvSpPr>
          <p:nvPr/>
        </p:nvSpPr>
        <p:spPr bwMode="auto">
          <a:xfrm>
            <a:off x="8275168" y="6401341"/>
            <a:ext cx="86883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1pPr>
            <a:lvl2pPr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2pPr>
            <a:lvl3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3pPr>
            <a:lvl4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40244A-8002-4B7C-9AC8-662E0ACB5CC9}" type="slidenum">
              <a:rPr kumimoji="0" lang="ru-RU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alt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654" y="0"/>
            <a:ext cx="4078771" cy="4445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cap="none" dirty="0">
                <a:solidFill>
                  <a:srgbClr val="FFFF00"/>
                </a:solidFill>
                <a:ea typeface="+mn-ea"/>
                <a:cs typeface="+mn-cs"/>
              </a:rPr>
              <a:t>Приложение  «Расписание»</a:t>
            </a:r>
          </a:p>
        </p:txBody>
      </p:sp>
      <p:grpSp>
        <p:nvGrpSpPr>
          <p:cNvPr id="22541" name="Группа 86"/>
          <p:cNvGrpSpPr>
            <a:grpSpLocks/>
          </p:cNvGrpSpPr>
          <p:nvPr/>
        </p:nvGrpSpPr>
        <p:grpSpPr bwMode="auto">
          <a:xfrm>
            <a:off x="3233489" y="2620108"/>
            <a:ext cx="2460574" cy="576262"/>
            <a:chOff x="2708366" y="3006834"/>
            <a:chExt cx="3840999" cy="576065"/>
          </a:xfrm>
        </p:grpSpPr>
        <p:sp>
          <p:nvSpPr>
            <p:cNvPr id="107" name="Скругленный прямоугольник 106"/>
            <p:cNvSpPr/>
            <p:nvPr/>
          </p:nvSpPr>
          <p:spPr>
            <a:xfrm>
              <a:off x="3182847" y="3060446"/>
              <a:ext cx="2922549" cy="501479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Скругленный прямоугольник 10"/>
            <p:cNvSpPr/>
            <p:nvPr/>
          </p:nvSpPr>
          <p:spPr>
            <a:xfrm>
              <a:off x="2708366" y="3006834"/>
              <a:ext cx="3840999" cy="57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Приложение</a:t>
              </a:r>
            </a:p>
          </p:txBody>
        </p:sp>
      </p:grpSp>
      <p:grpSp>
        <p:nvGrpSpPr>
          <p:cNvPr id="22547" name="Группа 31"/>
          <p:cNvGrpSpPr>
            <a:grpSpLocks/>
          </p:cNvGrpSpPr>
          <p:nvPr/>
        </p:nvGrpSpPr>
        <p:grpSpPr bwMode="auto">
          <a:xfrm>
            <a:off x="1670015" y="2679189"/>
            <a:ext cx="1224136" cy="484187"/>
            <a:chOff x="1686422" y="3736053"/>
            <a:chExt cx="1585678" cy="607240"/>
          </a:xfrm>
        </p:grpSpPr>
        <p:sp>
          <p:nvSpPr>
            <p:cNvPr id="33" name="Скругленный прямоугольник 32"/>
            <p:cNvSpPr/>
            <p:nvPr/>
          </p:nvSpPr>
          <p:spPr>
            <a:xfrm>
              <a:off x="1686422" y="3736053"/>
              <a:ext cx="158567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Скругленный прямоугольник 21"/>
            <p:cNvSpPr/>
            <p:nvPr/>
          </p:nvSpPr>
          <p:spPr>
            <a:xfrm>
              <a:off x="1761115" y="3859492"/>
              <a:ext cx="1420730" cy="360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Запросы</a:t>
              </a:r>
            </a:p>
          </p:txBody>
        </p:sp>
      </p:grpSp>
      <p:grpSp>
        <p:nvGrpSpPr>
          <p:cNvPr id="22548" name="Группа 35"/>
          <p:cNvGrpSpPr>
            <a:grpSpLocks/>
          </p:cNvGrpSpPr>
          <p:nvPr/>
        </p:nvGrpSpPr>
        <p:grpSpPr bwMode="auto">
          <a:xfrm>
            <a:off x="6075780" y="2699379"/>
            <a:ext cx="1030933" cy="436563"/>
            <a:chOff x="1686422" y="3837654"/>
            <a:chExt cx="1585678" cy="505638"/>
          </a:xfrm>
        </p:grpSpPr>
        <p:sp>
          <p:nvSpPr>
            <p:cNvPr id="37" name="Скругленный прямоугольник 36"/>
            <p:cNvSpPr/>
            <p:nvPr/>
          </p:nvSpPr>
          <p:spPr>
            <a:xfrm>
              <a:off x="1686422" y="3837654"/>
              <a:ext cx="1585678" cy="50563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Скругленный прямоугольник 21"/>
            <p:cNvSpPr/>
            <p:nvPr/>
          </p:nvSpPr>
          <p:spPr>
            <a:xfrm>
              <a:off x="1805285" y="3911201"/>
              <a:ext cx="1318870" cy="3585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Отчеты</a:t>
              </a:r>
            </a:p>
          </p:txBody>
        </p:sp>
      </p:grpSp>
      <p:cxnSp>
        <p:nvCxnSpPr>
          <p:cNvPr id="44" name="Соединительная линия уступом 43"/>
          <p:cNvCxnSpPr>
            <a:cxnSpLocks/>
            <a:stCxn id="107" idx="0"/>
            <a:endCxn id="43" idx="2"/>
          </p:cNvCxnSpPr>
          <p:nvPr/>
        </p:nvCxnSpPr>
        <p:spPr>
          <a:xfrm flipH="1" flipV="1">
            <a:off x="4455420" y="1802008"/>
            <a:ext cx="18129" cy="871730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cxnSpLocks/>
            <a:stCxn id="37" idx="1"/>
            <a:endCxn id="107" idx="3"/>
          </p:cNvCxnSpPr>
          <p:nvPr/>
        </p:nvCxnSpPr>
        <p:spPr>
          <a:xfrm flipH="1">
            <a:off x="5409653" y="2917661"/>
            <a:ext cx="666127" cy="6902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/>
          <p:cNvCxnSpPr>
            <a:cxnSpLocks/>
            <a:stCxn id="50" idx="0"/>
            <a:endCxn id="107" idx="2"/>
          </p:cNvCxnSpPr>
          <p:nvPr/>
        </p:nvCxnSpPr>
        <p:spPr>
          <a:xfrm flipH="1" flipV="1">
            <a:off x="4473549" y="3175388"/>
            <a:ext cx="16129" cy="804491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Группа 31">
            <a:extLst>
              <a:ext uri="{FF2B5EF4-FFF2-40B4-BE49-F238E27FC236}">
                <a16:creationId xmlns:a16="http://schemas.microsoft.com/office/drawing/2014/main" id="{5A4A8055-060A-4C28-8B57-78B718065B60}"/>
              </a:ext>
            </a:extLst>
          </p:cNvPr>
          <p:cNvGrpSpPr>
            <a:grpSpLocks/>
          </p:cNvGrpSpPr>
          <p:nvPr/>
        </p:nvGrpSpPr>
        <p:grpSpPr bwMode="auto">
          <a:xfrm>
            <a:off x="3843352" y="1317821"/>
            <a:ext cx="1224136" cy="484187"/>
            <a:chOff x="1686422" y="3736053"/>
            <a:chExt cx="1585678" cy="607240"/>
          </a:xfrm>
        </p:grpSpPr>
        <p:sp>
          <p:nvSpPr>
            <p:cNvPr id="43" name="Скругленный прямоугольник 32">
              <a:extLst>
                <a:ext uri="{FF2B5EF4-FFF2-40B4-BE49-F238E27FC236}">
                  <a16:creationId xmlns:a16="http://schemas.microsoft.com/office/drawing/2014/main" id="{EAEFF45C-A212-4EA9-92A4-264270B43B91}"/>
                </a:ext>
              </a:extLst>
            </p:cNvPr>
            <p:cNvSpPr/>
            <p:nvPr/>
          </p:nvSpPr>
          <p:spPr>
            <a:xfrm>
              <a:off x="1686422" y="3736053"/>
              <a:ext cx="1585678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Скругленный прямоугольник 21">
              <a:extLst>
                <a:ext uri="{FF2B5EF4-FFF2-40B4-BE49-F238E27FC236}">
                  <a16:creationId xmlns:a16="http://schemas.microsoft.com/office/drawing/2014/main" id="{A8D0A078-5977-41B8-9349-160A5815DD90}"/>
                </a:ext>
              </a:extLst>
            </p:cNvPr>
            <p:cNvSpPr/>
            <p:nvPr/>
          </p:nvSpPr>
          <p:spPr>
            <a:xfrm>
              <a:off x="1761115" y="3859492"/>
              <a:ext cx="1420730" cy="360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Таблицы</a:t>
              </a:r>
            </a:p>
          </p:txBody>
        </p:sp>
      </p:grpSp>
      <p:cxnSp>
        <p:nvCxnSpPr>
          <p:cNvPr id="46" name="Соединительная линия уступом 43">
            <a:extLst>
              <a:ext uri="{FF2B5EF4-FFF2-40B4-BE49-F238E27FC236}">
                <a16:creationId xmlns:a16="http://schemas.microsoft.com/office/drawing/2014/main" id="{0A4E64AE-42FA-4C3C-9B37-8258F5FFB760}"/>
              </a:ext>
            </a:extLst>
          </p:cNvPr>
          <p:cNvCxnSpPr>
            <a:cxnSpLocks/>
            <a:stCxn id="107" idx="1"/>
            <a:endCxn id="33" idx="3"/>
          </p:cNvCxnSpPr>
          <p:nvPr/>
        </p:nvCxnSpPr>
        <p:spPr>
          <a:xfrm flipH="1" flipV="1">
            <a:off x="2894151" y="2921283"/>
            <a:ext cx="643294" cy="3280"/>
          </a:xfrm>
          <a:prstGeom prst="straightConnector1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31">
            <a:extLst>
              <a:ext uri="{FF2B5EF4-FFF2-40B4-BE49-F238E27FC236}">
                <a16:creationId xmlns:a16="http://schemas.microsoft.com/office/drawing/2014/main" id="{C8DA7D0E-914E-43A7-8365-86E9A3EB6193}"/>
              </a:ext>
            </a:extLst>
          </p:cNvPr>
          <p:cNvGrpSpPr>
            <a:grpSpLocks/>
          </p:cNvGrpSpPr>
          <p:nvPr/>
        </p:nvGrpSpPr>
        <p:grpSpPr bwMode="auto">
          <a:xfrm>
            <a:off x="3877606" y="3979879"/>
            <a:ext cx="1224143" cy="484187"/>
            <a:chOff x="1458696" y="3704490"/>
            <a:chExt cx="1585686" cy="607240"/>
          </a:xfrm>
        </p:grpSpPr>
        <p:sp>
          <p:nvSpPr>
            <p:cNvPr id="50" name="Скругленный прямоугольник 32">
              <a:extLst>
                <a:ext uri="{FF2B5EF4-FFF2-40B4-BE49-F238E27FC236}">
                  <a16:creationId xmlns:a16="http://schemas.microsoft.com/office/drawing/2014/main" id="{461ABAB1-AC2A-4C00-9A63-EE03B53F0009}"/>
                </a:ext>
              </a:extLst>
            </p:cNvPr>
            <p:cNvSpPr/>
            <p:nvPr/>
          </p:nvSpPr>
          <p:spPr>
            <a:xfrm>
              <a:off x="1458696" y="3704490"/>
              <a:ext cx="1585686" cy="607240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Скругленный прямоугольник 21">
              <a:extLst>
                <a:ext uri="{FF2B5EF4-FFF2-40B4-BE49-F238E27FC236}">
                  <a16:creationId xmlns:a16="http://schemas.microsoft.com/office/drawing/2014/main" id="{4F70D9EA-BB61-4CEB-AF21-C836D9C13894}"/>
                </a:ext>
              </a:extLst>
            </p:cNvPr>
            <p:cNvSpPr/>
            <p:nvPr/>
          </p:nvSpPr>
          <p:spPr>
            <a:xfrm>
              <a:off x="1529661" y="3827929"/>
              <a:ext cx="1420730" cy="360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0480" tIns="30480" rIns="30480" bIns="3048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Формы</a:t>
              </a:r>
            </a:p>
          </p:txBody>
        </p:sp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6C7F1330-443E-4F45-8CAD-FF01473EDB84}"/>
              </a:ext>
            </a:extLst>
          </p:cNvPr>
          <p:cNvSpPr/>
          <p:nvPr/>
        </p:nvSpPr>
        <p:spPr>
          <a:xfrm>
            <a:off x="30365" y="6120135"/>
            <a:ext cx="8276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Информационные технологии (ИТ)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 технические средства и процедуры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сбора, обработки, хранения и публикации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информации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8FD48-8D57-4C00-B6B2-772C7E861036}"/>
              </a:ext>
            </a:extLst>
          </p:cNvPr>
          <p:cNvSpPr txBox="1"/>
          <p:nvPr/>
        </p:nvSpPr>
        <p:spPr>
          <a:xfrm>
            <a:off x="4124426" y="4479795"/>
            <a:ext cx="73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сбор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80C3B9-52DF-4038-A269-D4D4A06683D7}"/>
              </a:ext>
            </a:extLst>
          </p:cNvPr>
          <p:cNvSpPr txBox="1"/>
          <p:nvPr/>
        </p:nvSpPr>
        <p:spPr>
          <a:xfrm>
            <a:off x="1670015" y="3197722"/>
            <a:ext cx="1360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обработка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8D822E-945A-45F6-94E2-659FE36CA3A9}"/>
              </a:ext>
            </a:extLst>
          </p:cNvPr>
          <p:cNvSpPr txBox="1"/>
          <p:nvPr/>
        </p:nvSpPr>
        <p:spPr>
          <a:xfrm>
            <a:off x="3841000" y="897873"/>
            <a:ext cx="1223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хранение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EB33F7-0AF6-461C-9CA7-93707759E095}"/>
              </a:ext>
            </a:extLst>
          </p:cNvPr>
          <p:cNvSpPr txBox="1"/>
          <p:nvPr/>
        </p:nvSpPr>
        <p:spPr>
          <a:xfrm>
            <a:off x="5954585" y="3208786"/>
            <a:ext cx="141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публикация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C8F597-F384-4EB2-A53F-9740A6AC2490}"/>
              </a:ext>
            </a:extLst>
          </p:cNvPr>
          <p:cNvSpPr txBox="1"/>
          <p:nvPr/>
        </p:nvSpPr>
        <p:spPr>
          <a:xfrm>
            <a:off x="30365" y="5683490"/>
            <a:ext cx="719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Приложение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прикладная компьютерная программа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50CF0F-A311-4560-80C4-FE3799774371}"/>
              </a:ext>
            </a:extLst>
          </p:cNvPr>
          <p:cNvSpPr txBox="1"/>
          <p:nvPr/>
        </p:nvSpPr>
        <p:spPr>
          <a:xfrm>
            <a:off x="5195816" y="4003211"/>
            <a:ext cx="67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Excel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8C9B3-BA7C-48A8-8676-BD47D068BFB3}"/>
              </a:ext>
            </a:extLst>
          </p:cNvPr>
          <p:cNvSpPr txBox="1"/>
          <p:nvPr/>
        </p:nvSpPr>
        <p:spPr>
          <a:xfrm>
            <a:off x="7227908" y="2699379"/>
            <a:ext cx="67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Excel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12FFF0-F02C-40B0-9691-3EF9739FDE95}"/>
              </a:ext>
            </a:extLst>
          </p:cNvPr>
          <p:cNvSpPr txBox="1"/>
          <p:nvPr/>
        </p:nvSpPr>
        <p:spPr>
          <a:xfrm>
            <a:off x="5126833" y="1317821"/>
            <a:ext cx="67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Excel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46DA04-1D5B-4DEA-BB7B-42FF0DF4F2EC}"/>
              </a:ext>
            </a:extLst>
          </p:cNvPr>
          <p:cNvSpPr txBox="1"/>
          <p:nvPr/>
        </p:nvSpPr>
        <p:spPr>
          <a:xfrm>
            <a:off x="676409" y="2751815"/>
            <a:ext cx="897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06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Mission\4.Социум\Портреты\Эрик Рис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6471"/>
            <a:ext cx="1944216" cy="20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Номер слайда 2"/>
          <p:cNvSpPr txBox="1">
            <a:spLocks/>
          </p:cNvSpPr>
          <p:nvPr/>
        </p:nvSpPr>
        <p:spPr>
          <a:xfrm>
            <a:off x="8344921" y="6448251"/>
            <a:ext cx="738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3E586-5FD4-4BEF-86C2-17DF39B1715D}" type="slidenum"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04" y="12987"/>
            <a:ext cx="4212132" cy="436252"/>
          </a:xfrm>
        </p:spPr>
        <p:txBody>
          <a:bodyPr/>
          <a:lstStyle/>
          <a:p>
            <a:pPr algn="l"/>
            <a:r>
              <a:rPr lang="ru-RU" sz="2400" b="1" cap="none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Минимальный продукт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15" name="Прямоугольник 114"/>
          <p:cNvSpPr/>
          <p:nvPr/>
        </p:nvSpPr>
        <p:spPr>
          <a:xfrm>
            <a:off x="3598680" y="12987"/>
            <a:ext cx="5484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Цикл: «Создание – Оценка – Обучение»</a:t>
            </a:r>
          </a:p>
        </p:txBody>
      </p:sp>
      <p:grpSp>
        <p:nvGrpSpPr>
          <p:cNvPr id="151" name="Группа 150"/>
          <p:cNvGrpSpPr/>
          <p:nvPr/>
        </p:nvGrpSpPr>
        <p:grpSpPr>
          <a:xfrm>
            <a:off x="2767868" y="686704"/>
            <a:ext cx="6283535" cy="4685275"/>
            <a:chOff x="323528" y="1419245"/>
            <a:chExt cx="6283535" cy="4685275"/>
          </a:xfrm>
        </p:grpSpPr>
        <p:sp>
          <p:nvSpPr>
            <p:cNvPr id="13" name="Овал 12"/>
            <p:cNvSpPr/>
            <p:nvPr/>
          </p:nvSpPr>
          <p:spPr>
            <a:xfrm>
              <a:off x="2536708" y="1419245"/>
              <a:ext cx="1820940" cy="957308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Идея</a:t>
              </a:r>
            </a:p>
          </p:txBody>
        </p:sp>
        <p:sp>
          <p:nvSpPr>
            <p:cNvPr id="17" name="Овал 16"/>
            <p:cNvSpPr/>
            <p:nvPr/>
          </p:nvSpPr>
          <p:spPr>
            <a:xfrm>
              <a:off x="4716193" y="2323972"/>
              <a:ext cx="1890870" cy="982857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Создание</a:t>
              </a:r>
            </a:p>
          </p:txBody>
        </p:sp>
        <p:sp>
          <p:nvSpPr>
            <p:cNvPr id="22" name="Овал 21"/>
            <p:cNvSpPr/>
            <p:nvPr/>
          </p:nvSpPr>
          <p:spPr>
            <a:xfrm>
              <a:off x="4774864" y="4023692"/>
              <a:ext cx="1773527" cy="878600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Продукт</a:t>
              </a: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59559" y="3894937"/>
              <a:ext cx="1787918" cy="898391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Данные</a:t>
              </a:r>
            </a:p>
          </p:txBody>
        </p:sp>
        <p:sp>
          <p:nvSpPr>
            <p:cNvPr id="24" name="Овал 23"/>
            <p:cNvSpPr/>
            <p:nvPr/>
          </p:nvSpPr>
          <p:spPr>
            <a:xfrm>
              <a:off x="2629456" y="5199045"/>
              <a:ext cx="1728192" cy="905475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Оценка</a:t>
              </a:r>
            </a:p>
          </p:txBody>
        </p:sp>
        <p:sp>
          <p:nvSpPr>
            <p:cNvPr id="25" name="Овал 24"/>
            <p:cNvSpPr/>
            <p:nvPr/>
          </p:nvSpPr>
          <p:spPr>
            <a:xfrm>
              <a:off x="323528" y="2323972"/>
              <a:ext cx="1843753" cy="877770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Обучение</a:t>
              </a:r>
            </a:p>
          </p:txBody>
        </p:sp>
        <p:cxnSp>
          <p:nvCxnSpPr>
            <p:cNvPr id="27" name="Скругленная соединительная линия 26"/>
            <p:cNvCxnSpPr>
              <a:stCxn id="23" idx="0"/>
              <a:endCxn id="25" idx="4"/>
            </p:cNvCxnSpPr>
            <p:nvPr/>
          </p:nvCxnSpPr>
          <p:spPr>
            <a:xfrm rot="16200000" flipV="1">
              <a:off x="902865" y="3544283"/>
              <a:ext cx="693195" cy="8113"/>
            </a:xfrm>
            <a:prstGeom prst="curvedConnector3">
              <a:avLst>
                <a:gd name="adj1" fmla="val 50000"/>
              </a:avLst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Скругленная соединительная линия 29"/>
            <p:cNvCxnSpPr>
              <a:stCxn id="24" idx="2"/>
              <a:endCxn id="23" idx="4"/>
            </p:cNvCxnSpPr>
            <p:nvPr/>
          </p:nvCxnSpPr>
          <p:spPr>
            <a:xfrm rot="10800000">
              <a:off x="1253518" y="4793329"/>
              <a:ext cx="1375938" cy="858455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Скругленная соединительная линия 32"/>
            <p:cNvCxnSpPr>
              <a:stCxn id="17" idx="4"/>
              <a:endCxn id="22" idx="0"/>
            </p:cNvCxnSpPr>
            <p:nvPr/>
          </p:nvCxnSpPr>
          <p:spPr>
            <a:xfrm rot="5400000">
              <a:off x="5303197" y="3665260"/>
              <a:ext cx="716863" cy="12700"/>
            </a:xfrm>
            <a:prstGeom prst="curvedConnector3">
              <a:avLst>
                <a:gd name="adj1" fmla="val 50000"/>
              </a:avLst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Скругленная соединительная линия 37"/>
            <p:cNvCxnSpPr>
              <a:stCxn id="22" idx="4"/>
              <a:endCxn id="24" idx="6"/>
            </p:cNvCxnSpPr>
            <p:nvPr/>
          </p:nvCxnSpPr>
          <p:spPr>
            <a:xfrm rot="5400000">
              <a:off x="4634893" y="4625047"/>
              <a:ext cx="749491" cy="1303980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Скругленная соединительная линия 44"/>
            <p:cNvCxnSpPr>
              <a:stCxn id="25" idx="0"/>
              <a:endCxn id="13" idx="2"/>
            </p:cNvCxnSpPr>
            <p:nvPr/>
          </p:nvCxnSpPr>
          <p:spPr>
            <a:xfrm rot="5400000" flipH="1" flipV="1">
              <a:off x="1678020" y="1465285"/>
              <a:ext cx="426073" cy="1291303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Скругленная соединительная линия 47"/>
            <p:cNvCxnSpPr>
              <a:stCxn id="13" idx="6"/>
              <a:endCxn id="17" idx="0"/>
            </p:cNvCxnSpPr>
            <p:nvPr/>
          </p:nvCxnSpPr>
          <p:spPr>
            <a:xfrm>
              <a:off x="4357648" y="1897899"/>
              <a:ext cx="1303980" cy="426073"/>
            </a:xfrm>
            <a:prstGeom prst="curvedConnector2">
              <a:avLst/>
            </a:prstGeom>
            <a:solidFill>
              <a:srgbClr val="0070C0"/>
            </a:solidFill>
            <a:ln w="508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0" name="Прямоугольник 159"/>
          <p:cNvSpPr/>
          <p:nvPr/>
        </p:nvSpPr>
        <p:spPr>
          <a:xfrm>
            <a:off x="4161612" y="2386963"/>
            <a:ext cx="3510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Экономия   ресурсов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сокращение времени цикла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монетизации продукта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3044695"/>
            <a:ext cx="2843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Как только мы сформулируем идею, нужно максимально быстро разработать и создать продукт, используя при этом минимальные ресурсы.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2702742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Эрик  Рос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408" y="6391490"/>
            <a:ext cx="7988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Минимальный продукт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продукт, который уже можно показать потребителю.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7853F-E1A6-4A77-B8D8-62F1B6EBB59C}"/>
              </a:ext>
            </a:extLst>
          </p:cNvPr>
          <p:cNvSpPr txBox="1"/>
          <p:nvPr/>
        </p:nvSpPr>
        <p:spPr>
          <a:xfrm>
            <a:off x="1031276" y="6096863"/>
            <a:ext cx="603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https://github.com/AlexFatkin/UniversityScheduleController</a:t>
            </a:r>
            <a:r>
              <a:rPr lang="ru-RU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556A85-0E69-4D7D-A6C0-4B0D361963BF}"/>
              </a:ext>
            </a:extLst>
          </p:cNvPr>
          <p:cNvSpPr txBox="1"/>
          <p:nvPr/>
        </p:nvSpPr>
        <p:spPr>
          <a:xfrm>
            <a:off x="112035" y="6096863"/>
            <a:ext cx="1177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</a:rPr>
              <a:t>GitHub</a:t>
            </a:r>
            <a:endParaRPr lang="ru-RU" b="1" dirty="0"/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DC39C865-3244-42B2-9357-EC4AE65B72B2}"/>
              </a:ext>
            </a:extLst>
          </p:cNvPr>
          <p:cNvSpPr/>
          <p:nvPr/>
        </p:nvSpPr>
        <p:spPr>
          <a:xfrm rot="820239">
            <a:off x="5580979" y="5445300"/>
            <a:ext cx="401203" cy="66479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960A74-52F2-403C-84FF-2F25F9DB0FC8}"/>
              </a:ext>
            </a:extLst>
          </p:cNvPr>
          <p:cNvSpPr txBox="1"/>
          <p:nvPr/>
        </p:nvSpPr>
        <p:spPr>
          <a:xfrm>
            <a:off x="80839" y="4674329"/>
            <a:ext cx="3777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Заработать за счёт предоставления услуг технической поддержки</a:t>
            </a:r>
          </a:p>
        </p:txBody>
      </p:sp>
    </p:spTree>
    <p:extLst>
      <p:ext uri="{BB962C8B-B14F-4D97-AF65-F5344CB8AC3E}">
        <p14:creationId xmlns:p14="http://schemas.microsoft.com/office/powerpoint/2010/main" val="1402120190"/>
      </p:ext>
    </p:extLst>
  </p:cSld>
  <p:clrMapOvr>
    <a:masterClrMapping/>
  </p:clrMapOvr>
</p:sld>
</file>

<file path=ppt/theme/theme1.xml><?xml version="1.0" encoding="utf-8"?>
<a:theme xmlns:a="http://schemas.openxmlformats.org/drawingml/2006/main" name="1_Lataf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287624</TotalTime>
  <Words>7983</Words>
  <Application>Microsoft Office PowerPoint</Application>
  <PresentationFormat>Экран (4:3)</PresentationFormat>
  <Paragraphs>1624</Paragraphs>
  <Slides>77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77</vt:i4>
      </vt:variant>
    </vt:vector>
  </HeadingPairs>
  <TitlesOfParts>
    <vt:vector size="85" baseType="lpstr">
      <vt:lpstr>Arial</vt:lpstr>
      <vt:lpstr>Arial Narrow</vt:lpstr>
      <vt:lpstr>Calibri</vt:lpstr>
      <vt:lpstr>Cambria Math</vt:lpstr>
      <vt:lpstr>Wingdings</vt:lpstr>
      <vt:lpstr>1_Lataf</vt:lpstr>
      <vt:lpstr>Горизонт</vt:lpstr>
      <vt:lpstr>1_Горизонт</vt:lpstr>
      <vt:lpstr>Александр  Юрьевич Фатькин, к.х.н., доцент </vt:lpstr>
      <vt:lpstr>Построение  системы знаний</vt:lpstr>
      <vt:lpstr>Презентация PowerPoint</vt:lpstr>
      <vt:lpstr>8. Хронометраж</vt:lpstr>
      <vt:lpstr>Расписания на семестр</vt:lpstr>
      <vt:lpstr>Вид расписания</vt:lpstr>
      <vt:lpstr>Опрос преподавателей</vt:lpstr>
      <vt:lpstr>Приложение  «Расписание»</vt:lpstr>
      <vt:lpstr>Минимальный продукт</vt:lpstr>
      <vt:lpstr>Свободное ПО </vt:lpstr>
      <vt:lpstr>Опрос студентов</vt:lpstr>
      <vt:lpstr>Гистограмма НЯ</vt:lpstr>
      <vt:lpstr>Нежелательные явления (НЯ)</vt:lpstr>
      <vt:lpstr>Текущая действительность</vt:lpstr>
      <vt:lpstr>Будущая действительность</vt:lpstr>
      <vt:lpstr>Группировка НЯ</vt:lpstr>
      <vt:lpstr>Кластеры нежелательных явлений</vt:lpstr>
      <vt:lpstr>Текущая действительность</vt:lpstr>
      <vt:lpstr>Будущая действительность</vt:lpstr>
      <vt:lpstr>Варианты использования</vt:lpstr>
      <vt:lpstr>Фазы и этапы ИТ проекта</vt:lpstr>
      <vt:lpstr>UML моделирование</vt:lpstr>
      <vt:lpstr>Модель предметной области</vt:lpstr>
      <vt:lpstr>Модель предметной области 2</vt:lpstr>
      <vt:lpstr>Сценарий 1 часть</vt:lpstr>
      <vt:lpstr>Сценарий 2 часть</vt:lpstr>
      <vt:lpstr>Публикация в GitHub</vt:lpstr>
      <vt:lpstr>Цикл жизни объекта  </vt:lpstr>
      <vt:lpstr>Цикл осознания «Чтобы что?»</vt:lpstr>
      <vt:lpstr>Нейронная сеть</vt:lpstr>
      <vt:lpstr>SMART</vt:lpstr>
      <vt:lpstr>Слабое звено</vt:lpstr>
      <vt:lpstr>Пример ограничения системы по Голдратту </vt:lpstr>
      <vt:lpstr>Ограничения сознания</vt:lpstr>
      <vt:lpstr> Цикл Миссии</vt:lpstr>
      <vt:lpstr>Степень автоматизация</vt:lpstr>
      <vt:lpstr>Четыре революции</vt:lpstr>
      <vt:lpstr>Субъекты мед. организации</vt:lpstr>
      <vt:lpstr>Рабочие группы</vt:lpstr>
      <vt:lpstr>Проект</vt:lpstr>
      <vt:lpstr>Типы шкал в медицине</vt:lpstr>
      <vt:lpstr>Проверка нормальности  распределения данных</vt:lpstr>
      <vt:lpstr>Презентация PowerPoint</vt:lpstr>
      <vt:lpstr>Python</vt:lpstr>
      <vt:lpstr>Принцип «Выбирай любые два»</vt:lpstr>
      <vt:lpstr>Ограничения сознания</vt:lpstr>
      <vt:lpstr>Наука и технология</vt:lpstr>
      <vt:lpstr>Система</vt:lpstr>
      <vt:lpstr>Модель</vt:lpstr>
      <vt:lpstr>Схема применения логических инструментов</vt:lpstr>
      <vt:lpstr>Диаграмма классов</vt:lpstr>
      <vt:lpstr>Пять логических инструментов ТОС</vt:lpstr>
      <vt:lpstr>Логич. операции, элементы  и правила чтения</vt:lpstr>
      <vt:lpstr>Построение  логических отношений</vt:lpstr>
      <vt:lpstr>Проверка  логических отношений</vt:lpstr>
      <vt:lpstr>Достоверность событий</vt:lpstr>
      <vt:lpstr>Построение Дерева текущей реальности (ДТР)</vt:lpstr>
      <vt:lpstr>Дерево текущей реальности (ДТР)</vt:lpstr>
      <vt:lpstr>Диаграмма разрешения конфликта (ДРК)</vt:lpstr>
      <vt:lpstr>Диаграмма разрешения конфликта (ДРК)</vt:lpstr>
      <vt:lpstr>ДРК  между  посещаемостью  и платностью</vt:lpstr>
      <vt:lpstr>Построение Дерева  будущей реальности</vt:lpstr>
      <vt:lpstr>Дерево будущей реальности (ДБР)</vt:lpstr>
      <vt:lpstr>Отсечение негативной ветви (НВ)</vt:lpstr>
      <vt:lpstr>Построение Дерева  перехода (ДП) </vt:lpstr>
      <vt:lpstr>Дерево  перехода (ДП) </vt:lpstr>
      <vt:lpstr>Дерево  перехода (ДП) </vt:lpstr>
      <vt:lpstr>План преобразований (ПП) </vt:lpstr>
      <vt:lpstr>План преобразования (ПП) </vt:lpstr>
      <vt:lpstr>План  преобразования (ПП) </vt:lpstr>
      <vt:lpstr>KNIME</vt:lpstr>
      <vt:lpstr>Язык R</vt:lpstr>
      <vt:lpstr>Процедуры KNIME</vt:lpstr>
      <vt:lpstr>Система безопасности</vt:lpstr>
      <vt:lpstr>Дисперсия  и  квантили</vt:lpstr>
      <vt:lpstr>Стандартное отклонение</vt:lpstr>
      <vt:lpstr>Языки программирования: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Александр Фатькин</dc:creator>
  <cp:lastModifiedBy>lataf</cp:lastModifiedBy>
  <cp:revision>7864</cp:revision>
  <cp:lastPrinted>2022-09-11T09:01:00Z</cp:lastPrinted>
  <dcterms:modified xsi:type="dcterms:W3CDTF">2023-01-04T19:33:27Z</dcterms:modified>
</cp:coreProperties>
</file>